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64" r:id="rId3"/>
    <p:sldId id="348" r:id="rId4"/>
    <p:sldId id="267" r:id="rId5"/>
    <p:sldId id="269" r:id="rId6"/>
    <p:sldId id="349" r:id="rId7"/>
    <p:sldId id="350" r:id="rId8"/>
    <p:sldId id="375" r:id="rId9"/>
    <p:sldId id="352" r:id="rId10"/>
    <p:sldId id="353" r:id="rId11"/>
    <p:sldId id="327" r:id="rId12"/>
    <p:sldId id="291" r:id="rId13"/>
    <p:sldId id="292" r:id="rId14"/>
    <p:sldId id="355" r:id="rId15"/>
    <p:sldId id="309" r:id="rId16"/>
    <p:sldId id="354" r:id="rId17"/>
    <p:sldId id="310" r:id="rId18"/>
    <p:sldId id="338" r:id="rId19"/>
    <p:sldId id="359" r:id="rId20"/>
    <p:sldId id="311" r:id="rId21"/>
    <p:sldId id="360" r:id="rId22"/>
    <p:sldId id="361" r:id="rId23"/>
    <p:sldId id="373" r:id="rId24"/>
    <p:sldId id="374" r:id="rId25"/>
    <p:sldId id="357" r:id="rId26"/>
    <p:sldId id="362" r:id="rId27"/>
    <p:sldId id="363" r:id="rId28"/>
    <p:sldId id="364" r:id="rId29"/>
    <p:sldId id="366" r:id="rId30"/>
    <p:sldId id="367" r:id="rId31"/>
    <p:sldId id="377" r:id="rId32"/>
    <p:sldId id="369" r:id="rId33"/>
    <p:sldId id="370" r:id="rId34"/>
    <p:sldId id="371" r:id="rId35"/>
    <p:sldId id="376" r:id="rId36"/>
    <p:sldId id="356" r:id="rId37"/>
    <p:sldId id="305"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Montserrat"/>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guide id="3" orient="horz" pos="3835">
          <p15:clr>
            <a:srgbClr val="A4A3A4"/>
          </p15:clr>
        </p15:guide>
      </p15:sldGuideLst>
    </p:ext>
    <p:ext uri="{2D200454-40CA-4A62-9FC3-DE9A4176ACB9}">
      <p15:notesGuideLst xmlns:p15="http://schemas.microsoft.com/office/powerpoint/2012/main">
        <p15:guide id="1" orient="horz" pos="1622">
          <p15:clr>
            <a:srgbClr val="A4A3A4"/>
          </p15:clr>
        </p15:guide>
        <p15:guide id="2" pos="288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KFlmCvh/C21jpR9KljtCUAind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A42AC8-4BFC-440B-BCD7-C43E28169A07}">
  <a:tblStyle styleId="{78A42AC8-4BFC-440B-BCD7-C43E28169A0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01" autoAdjust="0"/>
  </p:normalViewPr>
  <p:slideViewPr>
    <p:cSldViewPr snapToGrid="0">
      <p:cViewPr varScale="1">
        <p:scale>
          <a:sx n="47" d="100"/>
          <a:sy n="47" d="100"/>
        </p:scale>
        <p:origin x="44" y="1052"/>
      </p:cViewPr>
      <p:guideLst>
        <p:guide orient="horz" pos="2880"/>
        <p:guide pos="2880"/>
        <p:guide orient="horz" pos="383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622"/>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7.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A2E4"/>
            </a:solidFill>
            <a:ln w="28575">
              <a:solidFill>
                <a:srgbClr val="29B7EA"/>
              </a:solid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45AD-4506-A4FC-DB974475A4B7}"/>
            </c:ext>
          </c:extLst>
        </c:ser>
        <c:ser>
          <c:idx val="1"/>
          <c:order val="1"/>
          <c:tx>
            <c:strRef>
              <c:f>Sheet1!$C$1</c:f>
              <c:strCache>
                <c:ptCount val="1"/>
                <c:pt idx="0">
                  <c:v>Series 2</c:v>
                </c:pt>
              </c:strCache>
            </c:strRef>
          </c:tx>
          <c:spPr>
            <a:solidFill>
              <a:srgbClr val="F15D22"/>
            </a:solidFill>
            <a:ln w="28575">
              <a:solidFill>
                <a:srgbClr val="F08E74"/>
              </a:solid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45AD-4506-A4FC-DB974475A4B7}"/>
            </c:ext>
          </c:extLst>
        </c:ser>
        <c:ser>
          <c:idx val="2"/>
          <c:order val="2"/>
          <c:tx>
            <c:strRef>
              <c:f>Sheet1!$D$1</c:f>
              <c:strCache>
                <c:ptCount val="1"/>
                <c:pt idx="0">
                  <c:v>Series 3</c:v>
                </c:pt>
              </c:strCache>
            </c:strRef>
          </c:tx>
          <c:spPr>
            <a:solidFill>
              <a:srgbClr val="0F8B76"/>
            </a:solidFill>
            <a:ln w="28575">
              <a:solidFill>
                <a:srgbClr val="6BA496"/>
              </a:solid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45AD-4506-A4FC-DB974475A4B7}"/>
            </c:ext>
          </c:extLst>
        </c:ser>
        <c:ser>
          <c:idx val="3"/>
          <c:order val="3"/>
          <c:tx>
            <c:strRef>
              <c:f>Sheet1!$E$1</c:f>
              <c:strCache>
                <c:ptCount val="1"/>
                <c:pt idx="0">
                  <c:v>Series 4</c:v>
                </c:pt>
              </c:strCache>
            </c:strRef>
          </c:tx>
          <c:spPr>
            <a:solidFill>
              <a:schemeClr val="accent4"/>
            </a:solidFill>
            <a:ln>
              <a:noFill/>
            </a:ln>
            <a:effectLst/>
          </c:spPr>
          <c:invertIfNegative val="0"/>
          <c:dPt>
            <c:idx val="0"/>
            <c:invertIfNegative val="0"/>
            <c:bubble3D val="0"/>
            <c:spPr>
              <a:solidFill>
                <a:srgbClr val="FFCE00"/>
              </a:solidFill>
              <a:ln w="28575">
                <a:solidFill>
                  <a:srgbClr val="FFE692"/>
                </a:solidFill>
              </a:ln>
              <a:effectLst/>
            </c:spPr>
            <c:extLst>
              <c:ext xmlns:c16="http://schemas.microsoft.com/office/drawing/2014/chart" uri="{C3380CC4-5D6E-409C-BE32-E72D297353CC}">
                <c16:uniqueId val="{00000004-45AD-4506-A4FC-DB974475A4B7}"/>
              </c:ext>
            </c:extLst>
          </c:dPt>
          <c:cat>
            <c:strRef>
              <c:f>Sheet1!$A$2</c:f>
              <c:strCache>
                <c:ptCount val="1"/>
                <c:pt idx="0">
                  <c:v>Category 1</c:v>
                </c:pt>
              </c:strCache>
            </c:strRef>
          </c:cat>
          <c:val>
            <c:numRef>
              <c:f>Sheet1!$E$2</c:f>
              <c:numCache>
                <c:formatCode>General</c:formatCode>
                <c:ptCount val="1"/>
                <c:pt idx="0">
                  <c:v>2</c:v>
                </c:pt>
              </c:numCache>
            </c:numRef>
          </c:val>
          <c:extLst>
            <c:ext xmlns:c16="http://schemas.microsoft.com/office/drawing/2014/chart" uri="{C3380CC4-5D6E-409C-BE32-E72D297353CC}">
              <c16:uniqueId val="{00000003-45AD-4506-A4FC-DB974475A4B7}"/>
            </c:ext>
          </c:extLst>
        </c:ser>
        <c:dLbls>
          <c:showLegendKey val="0"/>
          <c:showVal val="0"/>
          <c:showCatName val="0"/>
          <c:showSerName val="0"/>
          <c:showPercent val="0"/>
          <c:showBubbleSize val="0"/>
        </c:dLbls>
        <c:gapWidth val="219"/>
        <c:overlap val="-27"/>
        <c:axId val="229159968"/>
        <c:axId val="229160528"/>
      </c:barChart>
      <c:catAx>
        <c:axId val="2291599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5866"/>
                </a:solidFill>
                <a:latin typeface="Arial" panose="020B0604020202020204" pitchFamily="34" charset="0"/>
                <a:ea typeface="+mn-ea"/>
                <a:cs typeface="Arial" panose="020B0604020202020204" pitchFamily="34" charset="0"/>
              </a:defRPr>
            </a:pPr>
            <a:endParaRPr lang="en-US"/>
          </a:p>
        </c:txPr>
        <c:crossAx val="229160528"/>
        <c:crosses val="autoZero"/>
        <c:auto val="1"/>
        <c:lblAlgn val="ctr"/>
        <c:lblOffset val="100"/>
        <c:noMultiLvlLbl val="0"/>
      </c:catAx>
      <c:valAx>
        <c:axId val="22916052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rgbClr val="405866"/>
                </a:solidFill>
                <a:latin typeface="Arial" panose="020B0604020202020204" pitchFamily="34" charset="0"/>
                <a:ea typeface="+mn-ea"/>
                <a:cs typeface="Arial" panose="020B0604020202020204" pitchFamily="34" charset="0"/>
              </a:defRPr>
            </a:pPr>
            <a:endParaRPr lang="en-US"/>
          </a:p>
        </c:txPr>
        <c:crossAx val="2291599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05866"/>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2587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2587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4891088"/>
            <a:ext cx="3962400" cy="25876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4891088"/>
            <a:ext cx="3962400" cy="25876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ducationendowmentfoundation.org.uk/scaling-up-evidence/research-schools" TargetMode="External"/><Relationship Id="rId4" Type="http://schemas.openxmlformats.org/officeDocument/2006/relationships/hyperlink" Target="https://educationendowmentfoundation.org.uk/tools/promis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educationendowmentfoundation.org.uk/scaling-up-evidence/research-schools" TargetMode="External"/><Relationship Id="rId4" Type="http://schemas.openxmlformats.org/officeDocument/2006/relationships/hyperlink" Target="https://educationendowmentfoundation.org.uk/tools/promisin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endowmentfoundation.org.uk/scaling-up-evidence/research-schools" TargetMode="External"/><Relationship Id="rId4" Type="http://schemas.openxmlformats.org/officeDocument/2006/relationships/hyperlink" Target="https://educationendowmentfoundation.org.uk/tools/promis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e4309860b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68" name="Google Shape;68;g9e4309860b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023e2a6871_2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023e2a6871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GA</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4276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5: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Some recommendations here will be helpful to special schools although we recognise some may need to be adapted for those with profound learning needs.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term SEND is used throughout the report to be inclusive of all pupils with these needs and in recognition of the fact that a disability will often overlap with special educational needs. However this report is about SEN and provision rather than any adaptations schools may need to make for pupils with a physical disability or long-term health condition.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5 recommendations that should be the focus for school improvement. The aim is to give some key ‘best bets’ for improving special educational provision. Advice here overlaps with guidance on  Metacognition and Self Regulation, Improving Behaviour, Social and Emotional Learning and Working with Parents.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Note questions in chat as we go along and I will try to answer these at the end/as we go along.</a:t>
            </a:r>
            <a:endParaRPr b="1"/>
          </a:p>
        </p:txBody>
      </p:sp>
      <p:sp>
        <p:nvSpPr>
          <p:cNvPr id="295" name="Google Shape;295;p25:notes"/>
          <p:cNvSpPr txBox="1">
            <a:spLocks noGrp="1"/>
          </p:cNvSpPr>
          <p:nvPr>
            <p:ph type="sldNum" idx="12"/>
          </p:nvPr>
        </p:nvSpPr>
        <p:spPr>
          <a:xfrm>
            <a:off x="5180013" y="4891088"/>
            <a:ext cx="3962400" cy="25876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213064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9: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9: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2: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2: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Pupils with SEND have the greatest need for excellent teaching. It is tempting to talk about SEND as a specific and distinct issue. Yet, far from that teachers should instead prioritise familiar but powerful strategies, like scaffolding and explicit instruction to support their pupils with SEND.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evidence review for this guidance report found strong evidence that high quality teaching for pupils with SEND is firmly based on strategies that will either already be in the repertoire of every mainstream teacher or can be relatively easily added to it. Teachers should develop a repertoire of these strategies that can be used flexibly in response to individual needs and use them as the starting point for classroom teaching for all pupils. The five strategies outlined were identified as having relatively strong evidence for their effectiveness for supporting pupils with SEND.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Although a focus on effective classroom teaching is the starting point, some pupils will require specialist support—including specific teaching methods, equipment, or curriculum—delivered by a trained professional either directly or in a consultancy role. Decisions about which specialist interventions or strategies to use will be informed by discussions with the SENCo, parents and carers, and—especially if the pupil has an EHC plan—relevant external professionals. More guidance on specialist intervention is provided in Recommendation 4.</a:t>
            </a:r>
            <a:endParaRPr/>
          </a:p>
        </p:txBody>
      </p:sp>
      <p:sp>
        <p:nvSpPr>
          <p:cNvPr id="366" name="Google Shape;366;p32:notes"/>
          <p:cNvSpPr txBox="1">
            <a:spLocks noGrp="1"/>
          </p:cNvSpPr>
          <p:nvPr>
            <p:ph type="sldNum" idx="12"/>
          </p:nvPr>
        </p:nvSpPr>
        <p:spPr>
          <a:xfrm>
            <a:off x="5180013" y="4891088"/>
            <a:ext cx="3962400" cy="25876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534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9: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9: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98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solidFill>
                  <a:srgbClr val="595959"/>
                </a:solidFill>
              </a:rPr>
              <a:t>How we achieve our mission</a:t>
            </a:r>
            <a:endParaRPr b="1">
              <a:solidFill>
                <a:srgbClr val="595959"/>
              </a:solidFill>
            </a:endParaRPr>
          </a:p>
          <a:p>
            <a:pPr marL="0" lvl="0" indent="0" algn="l" rtl="0">
              <a:lnSpc>
                <a:spcPct val="100000"/>
              </a:lnSpc>
              <a:spcBef>
                <a:spcPts val="0"/>
              </a:spcBef>
              <a:spcAft>
                <a:spcPts val="0"/>
              </a:spcAft>
              <a:buSzPts val="1400"/>
              <a:buNone/>
            </a:pPr>
            <a:endParaRPr b="1">
              <a:solidFill>
                <a:srgbClr val="595959"/>
              </a:solidFill>
            </a:endParaRPr>
          </a:p>
          <a:p>
            <a:pPr marL="0" lvl="0" indent="0" algn="l" rtl="0">
              <a:lnSpc>
                <a:spcPct val="100000"/>
              </a:lnSpc>
              <a:spcBef>
                <a:spcPts val="0"/>
              </a:spcBef>
              <a:spcAft>
                <a:spcPts val="0"/>
              </a:spcAft>
              <a:buSzPts val="1400"/>
              <a:buNone/>
            </a:pPr>
            <a:r>
              <a:rPr lang="en-GB" sz="1200" b="1">
                <a:solidFill>
                  <a:srgbClr val="595959"/>
                </a:solidFill>
              </a:rPr>
              <a:t>We summarise the best available evidence</a:t>
            </a:r>
            <a:r>
              <a:rPr lang="en-GB" sz="1200">
                <a:solidFill>
                  <a:srgbClr val="595959"/>
                </a:solidFill>
              </a:rPr>
              <a:t> for teachers and senior leaders. Our</a:t>
            </a:r>
            <a:r>
              <a:rPr lang="en-GB" sz="1200"/>
              <a:t> </a:t>
            </a:r>
            <a:r>
              <a:rPr lang="en-GB" sz="1200" u="sng">
                <a:solidFill>
                  <a:schemeClr val="hlink"/>
                </a:solidFill>
                <a:hlinkClick r:id="rId3"/>
              </a:rPr>
              <a:t>Teaching and Learning Toolkit</a:t>
            </a:r>
            <a:r>
              <a:rPr lang="en-GB" sz="1200"/>
              <a:t> </a:t>
            </a:r>
            <a:r>
              <a:rPr lang="en-GB" sz="1200">
                <a:solidFill>
                  <a:srgbClr val="595959"/>
                </a:solidFill>
              </a:rPr>
              <a:t>is now used by 70% of secondary schools.</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b="1">
                <a:solidFill>
                  <a:srgbClr val="595959"/>
                </a:solidFill>
              </a:rPr>
              <a:t>We generate new evidence of ‘what works’ to improve teaching and learning</a:t>
            </a:r>
            <a:r>
              <a:rPr lang="en-GB" sz="1200">
                <a:solidFill>
                  <a:srgbClr val="595959"/>
                </a:solidFill>
              </a:rPr>
              <a:t>, funding independent evaluations of high-potential projects. We’ve tested over 190 high-potential programmes with over 1.3 million children and young people and</a:t>
            </a:r>
            <a:r>
              <a:rPr lang="en-GB" sz="1200"/>
              <a:t> </a:t>
            </a:r>
            <a:r>
              <a:rPr lang="en-GB" sz="1200" u="sng">
                <a:solidFill>
                  <a:schemeClr val="hlink"/>
                </a:solidFill>
                <a:hlinkClick r:id="rId4"/>
              </a:rPr>
              <a:t>our most promising programmes</a:t>
            </a:r>
            <a:r>
              <a:rPr lang="en-GB" sz="1200"/>
              <a:t> </a:t>
            </a:r>
            <a:r>
              <a:rPr lang="en-GB" sz="1200">
                <a:solidFill>
                  <a:srgbClr val="595959"/>
                </a:solidFill>
              </a:rPr>
              <a:t>have enabled students to make +3 months of additional progress in a year.</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b="1">
                <a:solidFill>
                  <a:srgbClr val="595959"/>
                </a:solidFill>
              </a:rPr>
              <a:t>We support teachers and senior leaders across the country</a:t>
            </a:r>
            <a:r>
              <a:rPr lang="en-GB" sz="1200">
                <a:solidFill>
                  <a:srgbClr val="595959"/>
                </a:solidFill>
              </a:rPr>
              <a:t> to use this evidence to achieve the maximum possible benefit for young people. We work in partnership with a network of</a:t>
            </a:r>
            <a:r>
              <a:rPr lang="en-GB" sz="1200"/>
              <a:t> </a:t>
            </a:r>
            <a:r>
              <a:rPr lang="en-GB" sz="1200" u="sng">
                <a:solidFill>
                  <a:schemeClr val="hlink"/>
                </a:solidFill>
                <a:hlinkClick r:id="rId5"/>
              </a:rPr>
              <a:t>Research Schools</a:t>
            </a:r>
            <a:r>
              <a:rPr lang="en-GB" sz="1200"/>
              <a:t> </a:t>
            </a:r>
            <a:r>
              <a:rPr lang="en-GB" sz="1200">
                <a:solidFill>
                  <a:srgbClr val="595959"/>
                </a:solidFill>
              </a:rPr>
              <a:t>across the country.</a:t>
            </a:r>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200">
              <a:solidFill>
                <a:schemeClr val="dk1"/>
              </a:solidFill>
              <a:latin typeface="Calibri"/>
              <a:ea typeface="Calibri"/>
              <a:cs typeface="Calibri"/>
              <a:sym typeface="Calibri"/>
            </a:endParaRPr>
          </a:p>
        </p:txBody>
      </p:sp>
      <p:sp>
        <p:nvSpPr>
          <p:cNvPr id="148" name="Google Shape;14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GB"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035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Formative assessment</a:t>
            </a:r>
            <a:r>
              <a:rPr lang="en-GB" baseline="0" dirty="0" smtClean="0"/>
              <a:t> – cold calling</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43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0: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0: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0810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0: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0: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98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6" name="Google Shape;126;p5:notes"/>
          <p:cNvSpPr txBox="1">
            <a:spLocks noGrp="1"/>
          </p:cNvSpPr>
          <p:nvPr>
            <p:ph type="sldNum" idx="12"/>
          </p:nvPr>
        </p:nvSpPr>
        <p:spPr>
          <a:xfrm>
            <a:off x="5180013" y="4891088"/>
            <a:ext cx="3962400" cy="25876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31: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325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31: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285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f2a549c920_0_1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f2a549c920_0_19:notes"/>
          <p:cNvSpPr txBox="1">
            <a:spLocks noGrp="1"/>
          </p:cNvSpPr>
          <p:nvPr>
            <p:ph type="body" idx="1"/>
          </p:nvPr>
        </p:nvSpPr>
        <p:spPr>
          <a:xfrm>
            <a:off x="688817" y="4758889"/>
            <a:ext cx="5510400" cy="4508400"/>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r>
              <a:rPr lang="en-GB" b="1">
                <a:solidFill>
                  <a:srgbClr val="595959"/>
                </a:solidFill>
              </a:rPr>
              <a:t>How we achieve our mission</a:t>
            </a:r>
            <a:endParaRPr b="1">
              <a:solidFill>
                <a:srgbClr val="595959"/>
              </a:solidFill>
            </a:endParaRPr>
          </a:p>
          <a:p>
            <a:pPr marL="0" lvl="0" indent="0" algn="l" rtl="0">
              <a:lnSpc>
                <a:spcPct val="100000"/>
              </a:lnSpc>
              <a:spcBef>
                <a:spcPts val="0"/>
              </a:spcBef>
              <a:spcAft>
                <a:spcPts val="0"/>
              </a:spcAft>
              <a:buSzPts val="1400"/>
              <a:buNone/>
            </a:pPr>
            <a:endParaRPr b="1">
              <a:solidFill>
                <a:srgbClr val="595959"/>
              </a:solidFill>
            </a:endParaRPr>
          </a:p>
          <a:p>
            <a:pPr marL="0" lvl="0" indent="0" algn="l" rtl="0">
              <a:lnSpc>
                <a:spcPct val="100000"/>
              </a:lnSpc>
              <a:spcBef>
                <a:spcPts val="0"/>
              </a:spcBef>
              <a:spcAft>
                <a:spcPts val="0"/>
              </a:spcAft>
              <a:buSzPts val="1400"/>
              <a:buNone/>
            </a:pPr>
            <a:r>
              <a:rPr lang="en-GB" sz="1300" b="1">
                <a:solidFill>
                  <a:srgbClr val="595959"/>
                </a:solidFill>
              </a:rPr>
              <a:t>We summarise the best available evidence</a:t>
            </a:r>
            <a:r>
              <a:rPr lang="en-GB" sz="1300">
                <a:solidFill>
                  <a:srgbClr val="595959"/>
                </a:solidFill>
              </a:rPr>
              <a:t> for teachers and senior leaders. Our</a:t>
            </a:r>
            <a:r>
              <a:rPr lang="en-GB" sz="1300"/>
              <a:t> </a:t>
            </a:r>
            <a:r>
              <a:rPr lang="en-GB" sz="1300" u="sng">
                <a:solidFill>
                  <a:schemeClr val="hlink"/>
                </a:solidFill>
                <a:hlinkClick r:id="rId3"/>
              </a:rPr>
              <a:t>Teaching and Learning Toolkit</a:t>
            </a:r>
            <a:r>
              <a:rPr lang="en-GB" sz="1300"/>
              <a:t> </a:t>
            </a:r>
            <a:r>
              <a:rPr lang="en-GB" sz="1300">
                <a:solidFill>
                  <a:srgbClr val="595959"/>
                </a:solidFill>
              </a:rPr>
              <a:t>is now used by 70% of secondary schools. REFER TO UPDATED TK</a:t>
            </a:r>
            <a:endParaRPr/>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r>
              <a:rPr lang="en-GB" sz="1300" b="1">
                <a:solidFill>
                  <a:srgbClr val="595959"/>
                </a:solidFill>
              </a:rPr>
              <a:t>We generate new evidence of ‘what works’ to improve teaching and learning</a:t>
            </a:r>
            <a:r>
              <a:rPr lang="en-GB" sz="1300">
                <a:solidFill>
                  <a:srgbClr val="595959"/>
                </a:solidFill>
              </a:rPr>
              <a:t>, funding independent evaluations of high-potential projects. We’ve tested over 190 high-potential programmes with over 1.3 million children and young people and</a:t>
            </a:r>
            <a:r>
              <a:rPr lang="en-GB" sz="1300"/>
              <a:t> </a:t>
            </a:r>
            <a:r>
              <a:rPr lang="en-GB" sz="1300" u="sng">
                <a:solidFill>
                  <a:schemeClr val="hlink"/>
                </a:solidFill>
                <a:hlinkClick r:id="rId4"/>
              </a:rPr>
              <a:t>our most promising programmes</a:t>
            </a:r>
            <a:r>
              <a:rPr lang="en-GB" sz="1300"/>
              <a:t> </a:t>
            </a:r>
            <a:r>
              <a:rPr lang="en-GB" sz="1300">
                <a:solidFill>
                  <a:srgbClr val="595959"/>
                </a:solidFill>
              </a:rPr>
              <a:t>have enabled students to make +3 months of additional progress in a year.</a:t>
            </a:r>
            <a:endParaRPr/>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r>
              <a:rPr lang="en-GB" sz="1300" b="1">
                <a:solidFill>
                  <a:srgbClr val="595959"/>
                </a:solidFill>
              </a:rPr>
              <a:t>We support teachers and senior leaders across the country</a:t>
            </a:r>
            <a:r>
              <a:rPr lang="en-GB" sz="1300">
                <a:solidFill>
                  <a:srgbClr val="595959"/>
                </a:solidFill>
              </a:rPr>
              <a:t> to use this evidence to achieve the maximum possible benefit for young people. We work in partnership with a network of</a:t>
            </a:r>
            <a:r>
              <a:rPr lang="en-GB" sz="1300"/>
              <a:t> </a:t>
            </a:r>
            <a:r>
              <a:rPr lang="en-GB" sz="1300" u="sng">
                <a:solidFill>
                  <a:schemeClr val="hlink"/>
                </a:solidFill>
                <a:hlinkClick r:id="rId5"/>
              </a:rPr>
              <a:t>Research Schools</a:t>
            </a:r>
            <a:r>
              <a:rPr lang="en-GB" sz="1300"/>
              <a:t> </a:t>
            </a:r>
            <a:r>
              <a:rPr lang="en-GB" sz="1300">
                <a:solidFill>
                  <a:srgbClr val="595959"/>
                </a:solidFill>
              </a:rPr>
              <a:t>across the country.</a:t>
            </a:r>
            <a:endParaRPr/>
          </a:p>
          <a:p>
            <a:pPr marL="0" lvl="0" indent="0" algn="l" rtl="0">
              <a:lnSpc>
                <a:spcPct val="100000"/>
              </a:lnSpc>
              <a:spcBef>
                <a:spcPts val="0"/>
              </a:spcBef>
              <a:spcAft>
                <a:spcPts val="0"/>
              </a:spcAft>
              <a:buClr>
                <a:schemeClr val="dk1"/>
              </a:buClr>
              <a:buSzPts val="1400"/>
              <a:buNone/>
            </a:pPr>
            <a:endParaRPr sz="15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1300"/>
          </a:p>
        </p:txBody>
      </p:sp>
      <p:sp>
        <p:nvSpPr>
          <p:cNvPr id="281" name="Google Shape;281;gf2a549c920_0_19:notes"/>
          <p:cNvSpPr txBox="1">
            <a:spLocks noGrp="1"/>
          </p:cNvSpPr>
          <p:nvPr>
            <p:ph type="sldNum" idx="12"/>
          </p:nvPr>
        </p:nvSpPr>
        <p:spPr>
          <a:xfrm>
            <a:off x="3901698" y="9516038"/>
            <a:ext cx="2985000" cy="501000"/>
          </a:xfrm>
          <a:prstGeom prst="rect">
            <a:avLst/>
          </a:prstGeom>
          <a:noFill/>
          <a:ln>
            <a:noFill/>
          </a:ln>
        </p:spPr>
        <p:txBody>
          <a:bodyPr spcFirstLastPara="1" wrap="square" lIns="96575" tIns="48275" rIns="96575" bIns="48275" anchor="b" anchorCtr="0">
            <a:noAutofit/>
          </a:bodyPr>
          <a:lstStyle/>
          <a:p>
            <a:pPr marL="0" marR="0" lvl="0" indent="0" algn="r" defTabSz="914400" rtl="0" eaLnBrk="1" fontAlgn="auto" latinLnBrk="0" hangingPunct="1">
              <a:lnSpc>
                <a:spcPct val="100000"/>
              </a:lnSpc>
              <a:spcBef>
                <a:spcPts val="0"/>
              </a:spcBef>
              <a:spcAft>
                <a:spcPts val="0"/>
              </a:spcAft>
              <a:buClrTx/>
              <a:buSzPts val="1300"/>
              <a:buFontTx/>
              <a:buNone/>
              <a:tabLst/>
              <a:defRPr/>
            </a:pPr>
            <a:fld id="{00000000-1234-1234-1234-123412341234}" type="slidenum">
              <a:rPr kumimoji="0" lang="en-GB" sz="13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300"/>
                <a:buFontTx/>
                <a:buNone/>
                <a:tabLst/>
                <a:defRPr/>
              </a:pPr>
              <a:t>36</a:t>
            </a:fld>
            <a:endParaRPr kumimoji="0" sz="13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684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9e4309860b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8" name="Google Shape;458;g9e4309860b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2a549c920_0_7:notes"/>
          <p:cNvSpPr>
            <a:spLocks noGrp="1" noRot="1" noChangeAspect="1"/>
          </p:cNvSpPr>
          <p:nvPr>
            <p:ph type="sldImg" idx="2"/>
          </p:nvPr>
        </p:nvSpPr>
        <p:spPr>
          <a:xfrm>
            <a:off x="2901950" y="706438"/>
            <a:ext cx="3379800" cy="190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f2a549c920_0_7:notes"/>
          <p:cNvSpPr txBox="1">
            <a:spLocks noGrp="1"/>
          </p:cNvSpPr>
          <p:nvPr>
            <p:ph type="body" idx="1"/>
          </p:nvPr>
        </p:nvSpPr>
        <p:spPr>
          <a:xfrm>
            <a:off x="918422" y="2715142"/>
            <a:ext cx="7347300" cy="2223000"/>
          </a:xfrm>
          <a:prstGeom prst="rect">
            <a:avLst/>
          </a:prstGeom>
          <a:noFill/>
          <a:ln>
            <a:noFill/>
          </a:ln>
        </p:spPr>
        <p:txBody>
          <a:bodyPr spcFirstLastPara="1" wrap="square" lIns="96575" tIns="48275" rIns="96575" bIns="48275" anchor="t" anchorCtr="0">
            <a:noAutofit/>
          </a:bodyPr>
          <a:lstStyle/>
          <a:p>
            <a:pPr marL="362273" lvl="0" indent="-281768" algn="l" rtl="0">
              <a:lnSpc>
                <a:spcPct val="100000"/>
              </a:lnSpc>
              <a:spcBef>
                <a:spcPts val="0"/>
              </a:spcBef>
              <a:spcAft>
                <a:spcPts val="0"/>
              </a:spcAft>
              <a:buClr>
                <a:schemeClr val="dk1"/>
              </a:buClr>
              <a:buSzPts val="1200"/>
              <a:buNone/>
            </a:pPr>
            <a:endParaRPr sz="1300">
              <a:solidFill>
                <a:srgbClr val="595959"/>
              </a:solidFill>
            </a:endParaRPr>
          </a:p>
          <a:p>
            <a:pPr marL="362273" lvl="0" indent="-362273" algn="l" rtl="0">
              <a:lnSpc>
                <a:spcPct val="100000"/>
              </a:lnSpc>
              <a:spcBef>
                <a:spcPts val="0"/>
              </a:spcBef>
              <a:spcAft>
                <a:spcPts val="0"/>
              </a:spcAft>
              <a:buClr>
                <a:srgbClr val="595959"/>
              </a:buClr>
              <a:buSzPts val="1200"/>
              <a:buFont typeface="Arial"/>
              <a:buChar char="•"/>
            </a:pPr>
            <a:r>
              <a:rPr lang="en-GB" sz="1300">
                <a:solidFill>
                  <a:srgbClr val="595959"/>
                </a:solidFill>
              </a:rPr>
              <a:t>There is a consistent gap in children and young people’s attainment linked to economic disadvantage. </a:t>
            </a:r>
            <a:endParaRPr sz="1300">
              <a:solidFill>
                <a:srgbClr val="595959"/>
              </a:solidFill>
            </a:endParaRPr>
          </a:p>
          <a:p>
            <a:pPr marL="362273" lvl="0" indent="-281768" algn="l" rtl="0">
              <a:lnSpc>
                <a:spcPct val="100000"/>
              </a:lnSpc>
              <a:spcBef>
                <a:spcPts val="0"/>
              </a:spcBef>
              <a:spcAft>
                <a:spcPts val="0"/>
              </a:spcAft>
              <a:buClr>
                <a:schemeClr val="dk1"/>
              </a:buClr>
              <a:buSzPts val="1200"/>
              <a:buNone/>
            </a:pPr>
            <a:endParaRPr sz="1300">
              <a:solidFill>
                <a:srgbClr val="595959"/>
              </a:solidFill>
            </a:endParaRPr>
          </a:p>
          <a:p>
            <a:pPr marL="362273" lvl="0" indent="-362273" algn="l" rtl="0">
              <a:lnSpc>
                <a:spcPct val="100000"/>
              </a:lnSpc>
              <a:spcBef>
                <a:spcPts val="0"/>
              </a:spcBef>
              <a:spcAft>
                <a:spcPts val="0"/>
              </a:spcAft>
              <a:buClr>
                <a:srgbClr val="595959"/>
              </a:buClr>
              <a:buSzPts val="1200"/>
              <a:buFont typeface="Arial"/>
              <a:buChar char="•"/>
            </a:pPr>
            <a:r>
              <a:rPr lang="en-GB" sz="1300">
                <a:solidFill>
                  <a:srgbClr val="595959"/>
                </a:solidFill>
              </a:rPr>
              <a:t>The attainment gap is largest for children and young people eligible for free school meals (the best available proxy measure of economic disadvantage) and those assessed with special educational needs. </a:t>
            </a:r>
            <a:endParaRPr/>
          </a:p>
          <a:p>
            <a:pPr marL="0" lvl="0" indent="0" algn="l" rtl="0">
              <a:lnSpc>
                <a:spcPct val="100000"/>
              </a:lnSpc>
              <a:spcBef>
                <a:spcPts val="0"/>
              </a:spcBef>
              <a:spcAft>
                <a:spcPts val="0"/>
              </a:spcAft>
              <a:buSzPts val="1400"/>
              <a:buNone/>
            </a:pPr>
            <a:endParaRPr sz="1300">
              <a:solidFill>
                <a:srgbClr val="595959"/>
              </a:solidFill>
            </a:endParaRPr>
          </a:p>
          <a:p>
            <a:pPr marL="362273" lvl="0" indent="-362273" algn="l" rtl="0">
              <a:lnSpc>
                <a:spcPct val="100000"/>
              </a:lnSpc>
              <a:spcBef>
                <a:spcPts val="0"/>
              </a:spcBef>
              <a:spcAft>
                <a:spcPts val="0"/>
              </a:spcAft>
              <a:buClr>
                <a:srgbClr val="595959"/>
              </a:buClr>
              <a:buSzPts val="1200"/>
              <a:buFont typeface="Arial"/>
              <a:buChar char="•"/>
            </a:pPr>
            <a:r>
              <a:rPr lang="en-GB" sz="1300">
                <a:solidFill>
                  <a:srgbClr val="595959"/>
                </a:solidFill>
              </a:rPr>
              <a:t>The gap exists in all types of schools The attainment gap is not a problem restricted only to schools classified as under-performing: it is found in all types of schools. </a:t>
            </a:r>
            <a:endParaRPr sz="1300">
              <a:solidFill>
                <a:srgbClr val="595959"/>
              </a:solidFill>
            </a:endParaRPr>
          </a:p>
          <a:p>
            <a:pPr marL="0" lvl="0" indent="0" algn="l" rtl="0">
              <a:lnSpc>
                <a:spcPct val="100000"/>
              </a:lnSpc>
              <a:spcBef>
                <a:spcPts val="0"/>
              </a:spcBef>
              <a:spcAft>
                <a:spcPts val="0"/>
              </a:spcAft>
              <a:buClr>
                <a:schemeClr val="dk1"/>
              </a:buClr>
              <a:buSzPts val="1200"/>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None/>
            </a:pPr>
            <a:r>
              <a:rPr lang="en-GB">
                <a:latin typeface="Calibri"/>
                <a:ea typeface="Calibri"/>
                <a:cs typeface="Calibri"/>
                <a:sym typeface="Calibri"/>
              </a:rPr>
              <a:t>• The gap begins in the early years and is already evident when children begin school aged 5. </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GB"/>
              <a:t>• The gap grows wider at every following stage of education: it more than doubles to 9.5 months by the end of primary school, and then more than doubles again, to 19.3 months, by the end of secondary school. This shows the importance of intervening early and then of continuing to attend to the needs of disadvantaged pupils. </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SzPts val="1400"/>
              <a:buNone/>
            </a:pPr>
            <a:endParaRPr/>
          </a:p>
        </p:txBody>
      </p:sp>
      <p:sp>
        <p:nvSpPr>
          <p:cNvPr id="267" name="Google Shape;267;gf2a549c920_0_7:notes"/>
          <p:cNvSpPr txBox="1">
            <a:spLocks noGrp="1"/>
          </p:cNvSpPr>
          <p:nvPr>
            <p:ph type="sldNum" idx="12"/>
          </p:nvPr>
        </p:nvSpPr>
        <p:spPr>
          <a:xfrm>
            <a:off x="5202796" y="5358968"/>
            <a:ext cx="3979800" cy="283500"/>
          </a:xfrm>
          <a:prstGeom prst="rect">
            <a:avLst/>
          </a:prstGeom>
          <a:noFill/>
          <a:ln>
            <a:noFill/>
          </a:ln>
        </p:spPr>
        <p:txBody>
          <a:bodyPr spcFirstLastPara="1" wrap="square" lIns="96575" tIns="48275" rIns="96575" bIns="48275"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27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solidFill>
                  <a:srgbClr val="595959"/>
                </a:solidFill>
              </a:rPr>
              <a:t>How we achieve our mission</a:t>
            </a:r>
            <a:endParaRPr b="1">
              <a:solidFill>
                <a:srgbClr val="595959"/>
              </a:solidFill>
            </a:endParaRPr>
          </a:p>
          <a:p>
            <a:pPr marL="0" lvl="0" indent="0" algn="l" rtl="0">
              <a:lnSpc>
                <a:spcPct val="100000"/>
              </a:lnSpc>
              <a:spcBef>
                <a:spcPts val="0"/>
              </a:spcBef>
              <a:spcAft>
                <a:spcPts val="0"/>
              </a:spcAft>
              <a:buSzPts val="1400"/>
              <a:buNone/>
            </a:pPr>
            <a:endParaRPr b="1">
              <a:solidFill>
                <a:srgbClr val="595959"/>
              </a:solidFill>
            </a:endParaRPr>
          </a:p>
          <a:p>
            <a:pPr marL="0" lvl="0" indent="0" algn="l" rtl="0">
              <a:lnSpc>
                <a:spcPct val="100000"/>
              </a:lnSpc>
              <a:spcBef>
                <a:spcPts val="0"/>
              </a:spcBef>
              <a:spcAft>
                <a:spcPts val="0"/>
              </a:spcAft>
              <a:buSzPts val="1400"/>
              <a:buNone/>
            </a:pPr>
            <a:r>
              <a:rPr lang="en-GB" sz="1200" b="1">
                <a:solidFill>
                  <a:srgbClr val="595959"/>
                </a:solidFill>
              </a:rPr>
              <a:t>We summarise the best available evidence</a:t>
            </a:r>
            <a:r>
              <a:rPr lang="en-GB" sz="1200">
                <a:solidFill>
                  <a:srgbClr val="595959"/>
                </a:solidFill>
              </a:rPr>
              <a:t> for teachers and senior leaders. Our</a:t>
            </a:r>
            <a:r>
              <a:rPr lang="en-GB" sz="1200"/>
              <a:t> </a:t>
            </a:r>
            <a:r>
              <a:rPr lang="en-GB" sz="1200" u="sng">
                <a:solidFill>
                  <a:schemeClr val="hlink"/>
                </a:solidFill>
                <a:hlinkClick r:id="rId3"/>
              </a:rPr>
              <a:t>Teaching and Learning Toolkit</a:t>
            </a:r>
            <a:r>
              <a:rPr lang="en-GB" sz="1200"/>
              <a:t> </a:t>
            </a:r>
            <a:r>
              <a:rPr lang="en-GB" sz="1200">
                <a:solidFill>
                  <a:srgbClr val="595959"/>
                </a:solidFill>
              </a:rPr>
              <a:t>is now used by 70% of secondary schools.</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b="1">
                <a:solidFill>
                  <a:srgbClr val="595959"/>
                </a:solidFill>
              </a:rPr>
              <a:t>We generate new evidence of ‘what works’ to improve teaching and learning</a:t>
            </a:r>
            <a:r>
              <a:rPr lang="en-GB" sz="1200">
                <a:solidFill>
                  <a:srgbClr val="595959"/>
                </a:solidFill>
              </a:rPr>
              <a:t>, funding independent evaluations of high-potential projects. We’ve tested over 190 high-potential programmes with over 1.3 million children and young people and</a:t>
            </a:r>
            <a:r>
              <a:rPr lang="en-GB" sz="1200"/>
              <a:t> </a:t>
            </a:r>
            <a:r>
              <a:rPr lang="en-GB" sz="1200" u="sng">
                <a:solidFill>
                  <a:schemeClr val="hlink"/>
                </a:solidFill>
                <a:hlinkClick r:id="rId4"/>
              </a:rPr>
              <a:t>our most promising programmes</a:t>
            </a:r>
            <a:r>
              <a:rPr lang="en-GB" sz="1200"/>
              <a:t> </a:t>
            </a:r>
            <a:r>
              <a:rPr lang="en-GB" sz="1200">
                <a:solidFill>
                  <a:srgbClr val="595959"/>
                </a:solidFill>
              </a:rPr>
              <a:t>have enabled students to make +3 months of additional progress in a year.</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b="1">
                <a:solidFill>
                  <a:srgbClr val="595959"/>
                </a:solidFill>
              </a:rPr>
              <a:t>We support teachers and senior leaders across the country</a:t>
            </a:r>
            <a:r>
              <a:rPr lang="en-GB" sz="1200">
                <a:solidFill>
                  <a:srgbClr val="595959"/>
                </a:solidFill>
              </a:rPr>
              <a:t> to use this evidence to achieve the maximum possible benefit for young people. We work in partnership with a network of</a:t>
            </a:r>
            <a:r>
              <a:rPr lang="en-GB" sz="1200"/>
              <a:t> </a:t>
            </a:r>
            <a:r>
              <a:rPr lang="en-GB" sz="1200" u="sng">
                <a:solidFill>
                  <a:schemeClr val="hlink"/>
                </a:solidFill>
                <a:hlinkClick r:id="rId5"/>
              </a:rPr>
              <a:t>Research Schools</a:t>
            </a:r>
            <a:r>
              <a:rPr lang="en-GB" sz="1200"/>
              <a:t> </a:t>
            </a:r>
            <a:r>
              <a:rPr lang="en-GB" sz="1200">
                <a:solidFill>
                  <a:srgbClr val="595959"/>
                </a:solidFill>
              </a:rPr>
              <a:t>across the country.</a:t>
            </a:r>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sz="1200">
              <a:solidFill>
                <a:schemeClr val="dk1"/>
              </a:solidFill>
              <a:latin typeface="Calibri"/>
              <a:ea typeface="Calibri"/>
              <a:cs typeface="Calibri"/>
              <a:sym typeface="Calibri"/>
            </a:endParaRPr>
          </a:p>
        </p:txBody>
      </p:sp>
      <p:sp>
        <p:nvSpPr>
          <p:cNvPr id="148" name="Google Shape;14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Evidence should be used alongside and combined with professional expertise.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evidence gives best bets, it doesn’t till you exactly what to do in every context, for every decision, with every child, rather it can help professional make more informed decisions.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Research evidence tells you what worked in the past on average – so you have to be aware of how it can be applied and implemented in your particular context.</a:t>
            </a:r>
            <a:endParaRPr/>
          </a:p>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5180013" y="4891088"/>
            <a:ext cx="3962400" cy="25876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914400" y="2478088"/>
            <a:ext cx="7315200" cy="202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3: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091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a:t>The process</a:t>
            </a:r>
            <a:endParaRPr b="1"/>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GB" sz="1200">
                <a:solidFill>
                  <a:schemeClr val="dk1"/>
                </a:solidFill>
                <a:latin typeface="Calibri"/>
                <a:ea typeface="Calibri"/>
                <a:cs typeface="Calibri"/>
                <a:sym typeface="Calibri"/>
              </a:rPr>
              <a:t>Producing guidance reports takes time. The process involves rigorous reviews of the best available evidence, which culminates in the production of actionable advice for teachers and school leaders.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a:p>
          <a:p>
            <a:pPr marL="457200" lvl="0" indent="-317500" algn="l" rtl="0">
              <a:lnSpc>
                <a:spcPct val="100000"/>
              </a:lnSpc>
              <a:spcBef>
                <a:spcPts val="0"/>
              </a:spcBef>
              <a:spcAft>
                <a:spcPts val="0"/>
              </a:spcAft>
              <a:buSzPts val="1400"/>
              <a:buAutoNum type="arabicPeriod"/>
            </a:pPr>
            <a:r>
              <a:rPr lang="en-GB"/>
              <a:t>Scoping - define focus &amp; research questions, appoint reviewer &amp; panel</a:t>
            </a:r>
            <a:endParaRPr/>
          </a:p>
          <a:p>
            <a:pPr marL="457200" lvl="0" indent="-317500" algn="l" rtl="0">
              <a:lnSpc>
                <a:spcPct val="100000"/>
              </a:lnSpc>
              <a:spcBef>
                <a:spcPts val="0"/>
              </a:spcBef>
              <a:spcAft>
                <a:spcPts val="0"/>
              </a:spcAft>
              <a:buSzPts val="1400"/>
              <a:buAutoNum type="arabicPeriod"/>
            </a:pPr>
            <a:r>
              <a:rPr lang="en-GB"/>
              <a:t>Evidence Review - complete review around research questions &amp; key issues identified in scoping phase, academic peer review</a:t>
            </a:r>
            <a:endParaRPr/>
          </a:p>
          <a:p>
            <a:pPr marL="457200" lvl="0" indent="-317500" algn="l" rtl="0">
              <a:lnSpc>
                <a:spcPct val="100000"/>
              </a:lnSpc>
              <a:spcBef>
                <a:spcPts val="0"/>
              </a:spcBef>
              <a:spcAft>
                <a:spcPts val="0"/>
              </a:spcAft>
              <a:buSzPts val="1400"/>
              <a:buAutoNum type="arabicPeriod"/>
            </a:pPr>
            <a:r>
              <a:rPr lang="en-GB"/>
              <a:t>Writing the recommendations - panel advise on headline and recommendations, EEF refine report and produce supporting content &amp; resources</a:t>
            </a:r>
            <a:endParaRPr/>
          </a:p>
          <a:p>
            <a:pPr marL="457200" lvl="0" indent="-317500" algn="l" rtl="0">
              <a:lnSpc>
                <a:spcPct val="100000"/>
              </a:lnSpc>
              <a:spcBef>
                <a:spcPts val="0"/>
              </a:spcBef>
              <a:spcAft>
                <a:spcPts val="0"/>
              </a:spcAft>
              <a:buSzPts val="1400"/>
              <a:buAutoNum type="arabicPeriod"/>
            </a:pPr>
            <a:r>
              <a:rPr lang="en-GB"/>
              <a:t>Putting the evidence to work - report published, EEF work with RSN to build on recommendations with training and implementation resources &amp; guidance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This guidance report draws on the best available evidence regarding supporting pupils with SEND in mainstream schools. It is based on a review conducted by a team from CEDAR at the University of Warwick led by Mairi Ann Cullen, Geoff Lindsay, Richard Hastings, and Louise Denne.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guidance report was created over several stages: </a:t>
            </a:r>
            <a:endParaRPr/>
          </a:p>
          <a:p>
            <a:pPr marL="0" lvl="0" indent="0" algn="l" rtl="0">
              <a:lnSpc>
                <a:spcPct val="100000"/>
              </a:lnSpc>
              <a:spcBef>
                <a:spcPts val="0"/>
              </a:spcBef>
              <a:spcAft>
                <a:spcPts val="0"/>
              </a:spcAft>
              <a:buSzPts val="1400"/>
              <a:buNone/>
            </a:pPr>
            <a:r>
              <a:rPr lang="en-GB"/>
              <a:t>• Scoping. The EEF consulted with teachers, academics, parents and carers, and other stakeholders (NASEN, DfE) about the scope of the report. We then appointed an advisory panel and the review team and agreed research questions for the review.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 Evidence review. The review team conducted searches for the best available international evidence using a range of databases.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 Writing recommendations. The EEF worked with the advisory panel, evidence review team, and others to draft the guidance report and recommendations. The final guidance report was written by Kath Davies and Peter Henderson with input and feedback from many others. We have taken a pragmatic approach—not every issue relevant to pupils with SEND will be covered in detail. Instead, we have aimed to create a manageable introduction focusing on five key recommendations that should be the focus for school improvement. The advisory panel included Adam Boddison, Julia Carroll, Maria Constantinou, Mairi-Ann Cullen, Geoff Lindsay, Margaret Mulholland, Christine Oliver, and Rebecca Pentney. We would like to thank them for the support, challenge, and input they provided throughout the process. </a:t>
            </a:r>
            <a:endParaRPr sz="1200">
              <a:solidFill>
                <a:schemeClr val="dk1"/>
              </a:solidFill>
              <a:latin typeface="Calibri"/>
              <a:ea typeface="Calibri"/>
              <a:cs typeface="Calibri"/>
              <a:sym typeface="Calibri"/>
            </a:endParaRPr>
          </a:p>
        </p:txBody>
      </p:sp>
      <p:sp>
        <p:nvSpPr>
          <p:cNvPr id="274" name="Google Shape;27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26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Calibri"/>
              <a:buChar char="-"/>
            </a:pPr>
            <a:endParaRPr dirty="0"/>
          </a:p>
        </p:txBody>
      </p:sp>
      <p:sp>
        <p:nvSpPr>
          <p:cNvPr id="288" name="Google Shape;28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124444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f2c04e33be_0_1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f2c04e33be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GA</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95369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ark Blue Title Page">
  <p:cSld name="Dark Blue Title Page">
    <p:spTree>
      <p:nvGrpSpPr>
        <p:cNvPr id="1" name="Shape 10"/>
        <p:cNvGrpSpPr/>
        <p:nvPr/>
      </p:nvGrpSpPr>
      <p:grpSpPr>
        <a:xfrm>
          <a:off x="0" y="0"/>
          <a:ext cx="0" cy="0"/>
          <a:chOff x="0" y="0"/>
          <a:chExt cx="0" cy="0"/>
        </a:xfrm>
      </p:grpSpPr>
      <p:sp>
        <p:nvSpPr>
          <p:cNvPr id="11" name="Google Shape;11;p43"/>
          <p:cNvSpPr/>
          <p:nvPr/>
        </p:nvSpPr>
        <p:spPr>
          <a:xfrm>
            <a:off x="-6761" y="0"/>
            <a:ext cx="12192000" cy="6017623"/>
          </a:xfrm>
          <a:prstGeom prst="rect">
            <a:avLst/>
          </a:prstGeom>
          <a:solidFill>
            <a:srgbClr val="405866"/>
          </a:solidFill>
          <a:ln w="12700" cap="flat" cmpd="sng">
            <a:solidFill>
              <a:srgbClr val="4058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43"/>
          <p:cNvSpPr txBox="1">
            <a:spLocks noGrp="1"/>
          </p:cNvSpPr>
          <p:nvPr>
            <p:ph type="body" idx="1"/>
          </p:nvPr>
        </p:nvSpPr>
        <p:spPr>
          <a:xfrm>
            <a:off x="1043518" y="778762"/>
            <a:ext cx="10104967" cy="246843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0000"/>
              </a:lnSpc>
              <a:spcBef>
                <a:spcPts val="1000"/>
              </a:spcBef>
              <a:spcAft>
                <a:spcPts val="0"/>
              </a:spcAft>
              <a:buClr>
                <a:schemeClr val="lt1"/>
              </a:buClr>
              <a:buSzPts val="2300"/>
              <a:buFont typeface="Arial"/>
              <a:buNone/>
              <a:defRPr sz="23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body" idx="2"/>
          </p:nvPr>
        </p:nvSpPr>
        <p:spPr>
          <a:xfrm>
            <a:off x="1043517" y="3247193"/>
            <a:ext cx="10104967" cy="86149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0000"/>
              </a:lnSpc>
              <a:spcBef>
                <a:spcPts val="10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body" idx="3"/>
          </p:nvPr>
        </p:nvSpPr>
        <p:spPr>
          <a:xfrm>
            <a:off x="1043515" y="4096266"/>
            <a:ext cx="10104967" cy="86149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0000"/>
              </a:lnSpc>
              <a:spcBef>
                <a:spcPts val="10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43"/>
          <p:cNvSpPr txBox="1"/>
          <p:nvPr/>
        </p:nvSpPr>
        <p:spPr>
          <a:xfrm>
            <a:off x="2854528" y="6381031"/>
            <a:ext cx="1353819" cy="115416"/>
          </a:xfrm>
          <a:prstGeom prst="rect">
            <a:avLst/>
          </a:prstGeom>
          <a:noFill/>
          <a:ln>
            <a:noFill/>
          </a:ln>
        </p:spPr>
        <p:txBody>
          <a:bodyPr spcFirstLastPara="1" wrap="square" lIns="0" tIns="0" rIns="0" bIns="0" anchor="t" anchorCtr="0">
            <a:spAutoFit/>
          </a:bodyPr>
          <a:lstStyle/>
          <a:p>
            <a:pPr marL="12700" marR="0" lvl="0" indent="0" algn="l" rtl="0">
              <a:lnSpc>
                <a:spcPct val="91000"/>
              </a:lnSpc>
              <a:spcBef>
                <a:spcPts val="0"/>
              </a:spcBef>
              <a:spcAft>
                <a:spcPts val="0"/>
              </a:spcAft>
              <a:buClr>
                <a:srgbClr val="000000"/>
              </a:buClr>
              <a:buSzPts val="1000"/>
              <a:buFont typeface="Arial"/>
              <a:buNone/>
            </a:pPr>
            <a:r>
              <a:rPr lang="en-GB" sz="1000" b="0" i="0" u="none" strike="noStrike" cap="none">
                <a:solidFill>
                  <a:srgbClr val="405866"/>
                </a:solidFill>
                <a:latin typeface="Arial"/>
                <a:ea typeface="Arial"/>
                <a:cs typeface="Arial"/>
                <a:sym typeface="Arial"/>
              </a:rPr>
              <a:t>@EducEndowFoundn</a:t>
            </a:r>
            <a:endParaRPr sz="1400" b="0" i="0" u="none" strike="noStrike" cap="none">
              <a:solidFill>
                <a:srgbClr val="000000"/>
              </a:solidFill>
              <a:latin typeface="Arial"/>
              <a:ea typeface="Arial"/>
              <a:cs typeface="Arial"/>
              <a:sym typeface="Arial"/>
            </a:endParaRPr>
          </a:p>
        </p:txBody>
      </p:sp>
      <p:pic>
        <p:nvPicPr>
          <p:cNvPr id="16" name="Google Shape;16;p43"/>
          <p:cNvPicPr preferRelativeResize="0"/>
          <p:nvPr/>
        </p:nvPicPr>
        <p:blipFill rotWithShape="1">
          <a:blip r:embed="rId2">
            <a:alphaModFix/>
          </a:blip>
          <a:srcRect/>
          <a:stretch/>
        </p:blipFill>
        <p:spPr>
          <a:xfrm>
            <a:off x="767408" y="6120723"/>
            <a:ext cx="1594153" cy="636033"/>
          </a:xfrm>
          <a:prstGeom prst="rect">
            <a:avLst/>
          </a:prstGeom>
          <a:noFill/>
          <a:ln>
            <a:noFill/>
          </a:ln>
        </p:spPr>
      </p:pic>
      <p:pic>
        <p:nvPicPr>
          <p:cNvPr id="17" name="Google Shape;17;p43"/>
          <p:cNvPicPr preferRelativeResize="0"/>
          <p:nvPr/>
        </p:nvPicPr>
        <p:blipFill rotWithShape="1">
          <a:blip r:embed="rId3">
            <a:alphaModFix/>
          </a:blip>
          <a:srcRect/>
          <a:stretch/>
        </p:blipFill>
        <p:spPr>
          <a:xfrm>
            <a:off x="2533704" y="6318430"/>
            <a:ext cx="320824" cy="2406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8"/>
        <p:cNvGrpSpPr/>
        <p:nvPr/>
      </p:nvGrpSpPr>
      <p:grpSpPr>
        <a:xfrm>
          <a:off x="0" y="0"/>
          <a:ext cx="0" cy="0"/>
          <a:chOff x="0" y="0"/>
          <a:chExt cx="0" cy="0"/>
        </a:xfrm>
      </p:grpSpPr>
      <p:sp>
        <p:nvSpPr>
          <p:cNvPr id="19" name="Google Shape;19;p44"/>
          <p:cNvSpPr/>
          <p:nvPr/>
        </p:nvSpPr>
        <p:spPr>
          <a:xfrm>
            <a:off x="0" y="6026155"/>
            <a:ext cx="12192000" cy="0"/>
          </a:xfrm>
          <a:custGeom>
            <a:avLst/>
            <a:gdLst/>
            <a:ahLst/>
            <a:cxnLst/>
            <a:rect l="l" t="t" r="r" b="b"/>
            <a:pathLst>
              <a:path w="9144000" h="120000" extrusionOk="0">
                <a:moveTo>
                  <a:pt x="0" y="0"/>
                </a:moveTo>
                <a:lnTo>
                  <a:pt x="9144000" y="0"/>
                </a:lnTo>
              </a:path>
            </a:pathLst>
          </a:custGeom>
          <a:noFill/>
          <a:ln w="9525" cap="flat" cmpd="sng">
            <a:solidFill>
              <a:srgbClr val="2C3A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4"/>
          <p:cNvSpPr txBox="1">
            <a:spLocks noGrp="1"/>
          </p:cNvSpPr>
          <p:nvPr>
            <p:ph type="sldNum" idx="12"/>
          </p:nvPr>
        </p:nvSpPr>
        <p:spPr>
          <a:xfrm>
            <a:off x="11582134" y="6551602"/>
            <a:ext cx="143933" cy="230832"/>
          </a:xfrm>
          <a:prstGeom prst="rect">
            <a:avLst/>
          </a:prstGeom>
          <a:noFill/>
          <a:ln>
            <a:noFill/>
          </a:ln>
        </p:spPr>
        <p:txBody>
          <a:bodyPr spcFirstLastPara="1" wrap="square" lIns="0" tIns="0" rIns="0" bIns="0" anchor="t" anchorCtr="0">
            <a:spAutoFit/>
          </a:bodyPr>
          <a:lstStyle>
            <a:lvl1pPr marL="25400" marR="0" lvl="0"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25400" marR="0" lvl="1"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25400" marR="0" lvl="2"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25400" marR="0" lvl="3"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25400" marR="0" lvl="4"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25400" marR="0" lvl="5"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25400" marR="0" lvl="6"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25400" marR="0" lvl="7"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25400" marR="0" lvl="8"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GB"/>
              <a:t>‹#›</a:t>
            </a:fld>
            <a:endParaRPr/>
          </a:p>
        </p:txBody>
      </p:sp>
      <p:sp>
        <p:nvSpPr>
          <p:cNvPr id="21" name="Google Shape;21;p44"/>
          <p:cNvSpPr txBox="1">
            <a:spLocks noGrp="1"/>
          </p:cNvSpPr>
          <p:nvPr>
            <p:ph type="body" idx="1"/>
          </p:nvPr>
        </p:nvSpPr>
        <p:spPr>
          <a:xfrm>
            <a:off x="452829" y="283284"/>
            <a:ext cx="9410700" cy="873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1000"/>
              </a:spcBef>
              <a:spcAft>
                <a:spcPts val="0"/>
              </a:spcAft>
              <a:buClr>
                <a:srgbClr val="405866"/>
              </a:buClr>
              <a:buSzPts val="1500"/>
              <a:buFont typeface="Arial"/>
              <a:buNone/>
              <a:defRPr sz="1500" b="0" i="0" u="none" strike="noStrike" cap="none">
                <a:solidFill>
                  <a:srgbClr val="40586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Google Shape;22;p44"/>
          <p:cNvPicPr preferRelativeResize="0"/>
          <p:nvPr/>
        </p:nvPicPr>
        <p:blipFill rotWithShape="1">
          <a:blip r:embed="rId2">
            <a:alphaModFix/>
          </a:blip>
          <a:srcRect/>
          <a:stretch/>
        </p:blipFill>
        <p:spPr>
          <a:xfrm>
            <a:off x="767408" y="6120723"/>
            <a:ext cx="1594153" cy="636033"/>
          </a:xfrm>
          <a:prstGeom prst="rect">
            <a:avLst/>
          </a:prstGeom>
          <a:noFill/>
          <a:ln>
            <a:noFill/>
          </a:ln>
        </p:spPr>
      </p:pic>
      <p:sp>
        <p:nvSpPr>
          <p:cNvPr id="23" name="Google Shape;23;p44"/>
          <p:cNvSpPr txBox="1"/>
          <p:nvPr/>
        </p:nvSpPr>
        <p:spPr>
          <a:xfrm>
            <a:off x="2854528" y="6381031"/>
            <a:ext cx="1353819" cy="115416"/>
          </a:xfrm>
          <a:prstGeom prst="rect">
            <a:avLst/>
          </a:prstGeom>
          <a:noFill/>
          <a:ln>
            <a:noFill/>
          </a:ln>
        </p:spPr>
        <p:txBody>
          <a:bodyPr spcFirstLastPara="1" wrap="square" lIns="0" tIns="0" rIns="0" bIns="0" anchor="t" anchorCtr="0">
            <a:spAutoFit/>
          </a:bodyPr>
          <a:lstStyle/>
          <a:p>
            <a:pPr marL="12700" marR="0" lvl="0" indent="0" algn="l" rtl="0">
              <a:lnSpc>
                <a:spcPct val="91000"/>
              </a:lnSpc>
              <a:spcBef>
                <a:spcPts val="0"/>
              </a:spcBef>
              <a:spcAft>
                <a:spcPts val="0"/>
              </a:spcAft>
              <a:buClr>
                <a:srgbClr val="000000"/>
              </a:buClr>
              <a:buSzPts val="1000"/>
              <a:buFont typeface="Arial"/>
              <a:buNone/>
            </a:pPr>
            <a:r>
              <a:rPr lang="en-GB" sz="1000" b="0" i="0" u="none" strike="noStrike" cap="none">
                <a:solidFill>
                  <a:srgbClr val="405866"/>
                </a:solidFill>
                <a:latin typeface="Arial"/>
                <a:ea typeface="Arial"/>
                <a:cs typeface="Arial"/>
                <a:sym typeface="Arial"/>
              </a:rPr>
              <a:t>@EducEndowFoundn</a:t>
            </a:r>
            <a:endParaRPr sz="1400" b="0" i="0" u="none" strike="noStrike" cap="none">
              <a:solidFill>
                <a:srgbClr val="000000"/>
              </a:solidFill>
              <a:latin typeface="Arial"/>
              <a:ea typeface="Arial"/>
              <a:cs typeface="Arial"/>
              <a:sym typeface="Arial"/>
            </a:endParaRPr>
          </a:p>
        </p:txBody>
      </p:sp>
      <p:pic>
        <p:nvPicPr>
          <p:cNvPr id="24" name="Google Shape;24;p44"/>
          <p:cNvPicPr preferRelativeResize="0"/>
          <p:nvPr/>
        </p:nvPicPr>
        <p:blipFill rotWithShape="1">
          <a:blip r:embed="rId3">
            <a:alphaModFix/>
          </a:blip>
          <a:srcRect/>
          <a:stretch/>
        </p:blipFill>
        <p:spPr>
          <a:xfrm>
            <a:off x="2533704" y="6318430"/>
            <a:ext cx="320824" cy="2406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4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and EEF Image">
  <p:cSld name="Bullets and EEF Image">
    <p:spTree>
      <p:nvGrpSpPr>
        <p:cNvPr id="1" name="Shape 42"/>
        <p:cNvGrpSpPr/>
        <p:nvPr/>
      </p:nvGrpSpPr>
      <p:grpSpPr>
        <a:xfrm>
          <a:off x="0" y="0"/>
          <a:ext cx="0" cy="0"/>
          <a:chOff x="0" y="0"/>
          <a:chExt cx="0" cy="0"/>
        </a:xfrm>
      </p:grpSpPr>
      <p:sp>
        <p:nvSpPr>
          <p:cNvPr id="43" name="Google Shape;43;p48"/>
          <p:cNvSpPr/>
          <p:nvPr/>
        </p:nvSpPr>
        <p:spPr>
          <a:xfrm>
            <a:off x="0" y="6026155"/>
            <a:ext cx="12192000" cy="0"/>
          </a:xfrm>
          <a:custGeom>
            <a:avLst/>
            <a:gdLst/>
            <a:ahLst/>
            <a:cxnLst/>
            <a:rect l="l" t="t" r="r" b="b"/>
            <a:pathLst>
              <a:path w="9144000" h="120000" extrusionOk="0">
                <a:moveTo>
                  <a:pt x="0" y="0"/>
                </a:moveTo>
                <a:lnTo>
                  <a:pt x="9144000" y="0"/>
                </a:lnTo>
              </a:path>
            </a:pathLst>
          </a:custGeom>
          <a:noFill/>
          <a:ln w="9525" cap="flat" cmpd="sng">
            <a:solidFill>
              <a:srgbClr val="2C3A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 name="Google Shape;44;p48"/>
          <p:cNvSpPr/>
          <p:nvPr/>
        </p:nvSpPr>
        <p:spPr>
          <a:xfrm>
            <a:off x="6602220" y="1728091"/>
            <a:ext cx="5144347" cy="3292009"/>
          </a:xfrm>
          <a:custGeom>
            <a:avLst/>
            <a:gdLst/>
            <a:ahLst/>
            <a:cxnLst/>
            <a:rect l="l" t="t" r="r" b="b"/>
            <a:pathLst>
              <a:path w="3858259" h="2472054" extrusionOk="0">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9525" cap="flat" cmpd="sng">
            <a:solidFill>
              <a:srgbClr val="BDD4D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 name="Google Shape;45;p48"/>
          <p:cNvSpPr/>
          <p:nvPr/>
        </p:nvSpPr>
        <p:spPr>
          <a:xfrm>
            <a:off x="6600002" y="4782092"/>
            <a:ext cx="5148580" cy="240157"/>
          </a:xfrm>
          <a:custGeom>
            <a:avLst/>
            <a:gdLst/>
            <a:ahLst/>
            <a:cxnLst/>
            <a:rect l="l" t="t" r="r" b="b"/>
            <a:pathLst>
              <a:path w="3861434" h="180339" extrusionOk="0">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B8C0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48"/>
          <p:cNvSpPr txBox="1"/>
          <p:nvPr/>
        </p:nvSpPr>
        <p:spPr>
          <a:xfrm>
            <a:off x="6679067" y="4837408"/>
            <a:ext cx="1451187" cy="9233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405866"/>
                </a:solidFill>
                <a:latin typeface="Arial"/>
                <a:ea typeface="Arial"/>
                <a:cs typeface="Arial"/>
                <a:sym typeface="Arial"/>
              </a:rPr>
              <a:t>SOURCE: EEF created graphic</a:t>
            </a:r>
            <a:endParaRPr sz="600" b="0" i="0" u="none" strike="noStrike" cap="none">
              <a:solidFill>
                <a:schemeClr val="dk1"/>
              </a:solidFill>
              <a:latin typeface="Arial"/>
              <a:ea typeface="Arial"/>
              <a:cs typeface="Arial"/>
              <a:sym typeface="Arial"/>
            </a:endParaRPr>
          </a:p>
        </p:txBody>
      </p:sp>
      <p:sp>
        <p:nvSpPr>
          <p:cNvPr id="47" name="Google Shape;47;p48"/>
          <p:cNvSpPr txBox="1">
            <a:spLocks noGrp="1"/>
          </p:cNvSpPr>
          <p:nvPr>
            <p:ph type="sldNum" idx="12"/>
          </p:nvPr>
        </p:nvSpPr>
        <p:spPr>
          <a:xfrm>
            <a:off x="11582134" y="6551602"/>
            <a:ext cx="143933" cy="230832"/>
          </a:xfrm>
          <a:prstGeom prst="rect">
            <a:avLst/>
          </a:prstGeom>
          <a:noFill/>
          <a:ln>
            <a:noFill/>
          </a:ln>
        </p:spPr>
        <p:txBody>
          <a:bodyPr spcFirstLastPara="1" wrap="square" lIns="0" tIns="0" rIns="0" bIns="0" anchor="t" anchorCtr="0">
            <a:spAutoFit/>
          </a:bodyPr>
          <a:lstStyle>
            <a:lvl1pPr marL="25400" marR="0" lvl="0"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25400" marR="0" lvl="1"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25400" marR="0" lvl="2"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25400" marR="0" lvl="3"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25400" marR="0" lvl="4"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25400" marR="0" lvl="5"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25400" marR="0" lvl="6"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25400" marR="0" lvl="7"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25400" marR="0" lvl="8"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GB"/>
              <a:t>‹#›</a:t>
            </a:fld>
            <a:endParaRPr/>
          </a:p>
        </p:txBody>
      </p:sp>
      <p:sp>
        <p:nvSpPr>
          <p:cNvPr id="48" name="Google Shape;48;p48"/>
          <p:cNvSpPr txBox="1"/>
          <p:nvPr/>
        </p:nvSpPr>
        <p:spPr>
          <a:xfrm>
            <a:off x="575066" y="1787457"/>
            <a:ext cx="5297593" cy="204993"/>
          </a:xfrm>
          <a:prstGeom prst="rect">
            <a:avLst/>
          </a:prstGeom>
          <a:noFill/>
          <a:ln>
            <a:noFill/>
          </a:ln>
        </p:spPr>
        <p:txBody>
          <a:bodyPr spcFirstLastPara="1" wrap="square" lIns="0" tIns="0" rIns="0" bIns="0" anchor="t" anchorCtr="0">
            <a:spAutoFit/>
          </a:bodyPr>
          <a:lstStyle/>
          <a:p>
            <a:pPr marL="184150" marR="5080" lvl="0" indent="-171450" algn="l" rtl="0">
              <a:lnSpc>
                <a:spcPct val="111100"/>
              </a:lnSpc>
              <a:spcBef>
                <a:spcPts val="0"/>
              </a:spcBef>
              <a:spcAft>
                <a:spcPts val="0"/>
              </a:spcAft>
              <a:buClr>
                <a:srgbClr val="405866"/>
              </a:buClr>
              <a:buSzPts val="1200"/>
              <a:buFont typeface="Arial"/>
              <a:buChar char="•"/>
            </a:pPr>
            <a:r>
              <a:rPr lang="en-GB" sz="1200" b="0" i="0" u="none" strike="noStrike" cap="none">
                <a:solidFill>
                  <a:srgbClr val="405866"/>
                </a:solidFill>
                <a:latin typeface="Arial"/>
                <a:ea typeface="Arial"/>
                <a:cs typeface="Arial"/>
                <a:sym typeface="Arial"/>
              </a:rPr>
              <a:t>Click to edit Master text styles</a:t>
            </a:r>
            <a:endParaRPr sz="1400" b="0" i="0" u="none" strike="noStrike" cap="none">
              <a:solidFill>
                <a:srgbClr val="000000"/>
              </a:solidFill>
              <a:latin typeface="Arial"/>
              <a:ea typeface="Arial"/>
              <a:cs typeface="Arial"/>
              <a:sym typeface="Arial"/>
            </a:endParaRPr>
          </a:p>
        </p:txBody>
      </p:sp>
      <p:sp>
        <p:nvSpPr>
          <p:cNvPr id="49" name="Google Shape;49;p48"/>
          <p:cNvSpPr txBox="1">
            <a:spLocks noGrp="1"/>
          </p:cNvSpPr>
          <p:nvPr>
            <p:ph type="body" idx="1"/>
          </p:nvPr>
        </p:nvSpPr>
        <p:spPr>
          <a:xfrm>
            <a:off x="452829" y="283284"/>
            <a:ext cx="9410700" cy="873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1000"/>
              </a:spcBef>
              <a:spcAft>
                <a:spcPts val="0"/>
              </a:spcAft>
              <a:buClr>
                <a:srgbClr val="405866"/>
              </a:buClr>
              <a:buSzPts val="1500"/>
              <a:buFont typeface="Arial"/>
              <a:buNone/>
              <a:defRPr sz="1500" b="0" i="0" u="none" strike="noStrike" cap="none">
                <a:solidFill>
                  <a:srgbClr val="40586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48"/>
          <p:cNvSpPr>
            <a:spLocks noGrp="1"/>
          </p:cNvSpPr>
          <p:nvPr>
            <p:ph type="pic" idx="2"/>
          </p:nvPr>
        </p:nvSpPr>
        <p:spPr>
          <a:xfrm>
            <a:off x="6597989" y="1725941"/>
            <a:ext cx="5148580" cy="30517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05866"/>
              </a:buClr>
              <a:buSzPts val="2800"/>
              <a:buFont typeface="Arial"/>
              <a:buChar char="•"/>
              <a:defRPr sz="2800" b="0" i="0" u="none" strike="noStrike" cap="none">
                <a:solidFill>
                  <a:srgbClr val="405866"/>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 name="Google Shape;51;p48"/>
          <p:cNvPicPr preferRelativeResize="0"/>
          <p:nvPr/>
        </p:nvPicPr>
        <p:blipFill rotWithShape="1">
          <a:blip r:embed="rId2">
            <a:alphaModFix/>
          </a:blip>
          <a:srcRect/>
          <a:stretch/>
        </p:blipFill>
        <p:spPr>
          <a:xfrm>
            <a:off x="767408" y="6120723"/>
            <a:ext cx="1594153" cy="636033"/>
          </a:xfrm>
          <a:prstGeom prst="rect">
            <a:avLst/>
          </a:prstGeom>
          <a:noFill/>
          <a:ln>
            <a:noFill/>
          </a:ln>
        </p:spPr>
      </p:pic>
      <p:sp>
        <p:nvSpPr>
          <p:cNvPr id="52" name="Google Shape;52;p48"/>
          <p:cNvSpPr txBox="1"/>
          <p:nvPr/>
        </p:nvSpPr>
        <p:spPr>
          <a:xfrm>
            <a:off x="2854528" y="6381031"/>
            <a:ext cx="1353819" cy="115416"/>
          </a:xfrm>
          <a:prstGeom prst="rect">
            <a:avLst/>
          </a:prstGeom>
          <a:noFill/>
          <a:ln>
            <a:noFill/>
          </a:ln>
        </p:spPr>
        <p:txBody>
          <a:bodyPr spcFirstLastPara="1" wrap="square" lIns="0" tIns="0" rIns="0" bIns="0" anchor="t" anchorCtr="0">
            <a:spAutoFit/>
          </a:bodyPr>
          <a:lstStyle/>
          <a:p>
            <a:pPr marL="12700" marR="0" lvl="0" indent="0" algn="l" rtl="0">
              <a:lnSpc>
                <a:spcPct val="91000"/>
              </a:lnSpc>
              <a:spcBef>
                <a:spcPts val="0"/>
              </a:spcBef>
              <a:spcAft>
                <a:spcPts val="0"/>
              </a:spcAft>
              <a:buClr>
                <a:srgbClr val="000000"/>
              </a:buClr>
              <a:buSzPts val="1000"/>
              <a:buFont typeface="Arial"/>
              <a:buNone/>
            </a:pPr>
            <a:r>
              <a:rPr lang="en-GB" sz="1000" b="0" i="0" u="none" strike="noStrike" cap="none">
                <a:solidFill>
                  <a:srgbClr val="405866"/>
                </a:solidFill>
                <a:latin typeface="Arial"/>
                <a:ea typeface="Arial"/>
                <a:cs typeface="Arial"/>
                <a:sym typeface="Arial"/>
              </a:rPr>
              <a:t>@EducEndowFoundn</a:t>
            </a:r>
            <a:endParaRPr sz="1400" b="0" i="0" u="none" strike="noStrike" cap="none">
              <a:solidFill>
                <a:srgbClr val="000000"/>
              </a:solidFill>
              <a:latin typeface="Arial"/>
              <a:ea typeface="Arial"/>
              <a:cs typeface="Arial"/>
              <a:sym typeface="Arial"/>
            </a:endParaRPr>
          </a:p>
        </p:txBody>
      </p:sp>
      <p:pic>
        <p:nvPicPr>
          <p:cNvPr id="53" name="Google Shape;53;p48"/>
          <p:cNvPicPr preferRelativeResize="0"/>
          <p:nvPr/>
        </p:nvPicPr>
        <p:blipFill rotWithShape="1">
          <a:blip r:embed="rId3">
            <a:alphaModFix/>
          </a:blip>
          <a:srcRect/>
          <a:stretch/>
        </p:blipFill>
        <p:spPr>
          <a:xfrm>
            <a:off x="2533704" y="6318430"/>
            <a:ext cx="320824" cy="24061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 Chart">
  <p:cSld name="Bar Chart">
    <p:spTree>
      <p:nvGrpSpPr>
        <p:cNvPr id="1" name="Shape 54"/>
        <p:cNvGrpSpPr/>
        <p:nvPr/>
      </p:nvGrpSpPr>
      <p:grpSpPr>
        <a:xfrm>
          <a:off x="0" y="0"/>
          <a:ext cx="0" cy="0"/>
          <a:chOff x="0" y="0"/>
          <a:chExt cx="0" cy="0"/>
        </a:xfrm>
      </p:grpSpPr>
      <p:sp>
        <p:nvSpPr>
          <p:cNvPr id="55" name="Google Shape;55;p49"/>
          <p:cNvSpPr/>
          <p:nvPr/>
        </p:nvSpPr>
        <p:spPr>
          <a:xfrm>
            <a:off x="0" y="6026155"/>
            <a:ext cx="12192000" cy="0"/>
          </a:xfrm>
          <a:custGeom>
            <a:avLst/>
            <a:gdLst/>
            <a:ahLst/>
            <a:cxnLst/>
            <a:rect l="l" t="t" r="r" b="b"/>
            <a:pathLst>
              <a:path w="9144000" h="120000" extrusionOk="0">
                <a:moveTo>
                  <a:pt x="0" y="0"/>
                </a:moveTo>
                <a:lnTo>
                  <a:pt x="9144000" y="0"/>
                </a:lnTo>
              </a:path>
            </a:pathLst>
          </a:custGeom>
          <a:noFill/>
          <a:ln w="9525" cap="flat" cmpd="sng">
            <a:solidFill>
              <a:srgbClr val="2C3A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49"/>
          <p:cNvSpPr/>
          <p:nvPr/>
        </p:nvSpPr>
        <p:spPr>
          <a:xfrm>
            <a:off x="575066" y="1128999"/>
            <a:ext cx="7349735" cy="4633920"/>
          </a:xfrm>
          <a:custGeom>
            <a:avLst/>
            <a:gdLst/>
            <a:ahLst/>
            <a:cxnLst/>
            <a:rect l="l" t="t" r="r" b="b"/>
            <a:pathLst>
              <a:path w="3858259" h="2472054" extrusionOk="0">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9525" cap="flat" cmpd="sng">
            <a:solidFill>
              <a:srgbClr val="BDD4D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49"/>
          <p:cNvSpPr txBox="1">
            <a:spLocks noGrp="1"/>
          </p:cNvSpPr>
          <p:nvPr>
            <p:ph type="sldNum" idx="12"/>
          </p:nvPr>
        </p:nvSpPr>
        <p:spPr>
          <a:xfrm>
            <a:off x="11582134" y="6551602"/>
            <a:ext cx="143933" cy="230832"/>
          </a:xfrm>
          <a:prstGeom prst="rect">
            <a:avLst/>
          </a:prstGeom>
          <a:noFill/>
          <a:ln>
            <a:noFill/>
          </a:ln>
        </p:spPr>
        <p:txBody>
          <a:bodyPr spcFirstLastPara="1" wrap="square" lIns="0" tIns="0" rIns="0" bIns="0" anchor="t" anchorCtr="0">
            <a:spAutoFit/>
          </a:bodyPr>
          <a:lstStyle>
            <a:lvl1pPr marL="25400" marR="0" lvl="0"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25400" marR="0" lvl="1"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25400" marR="0" lvl="2"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25400" marR="0" lvl="3"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25400" marR="0" lvl="4"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25400" marR="0" lvl="5"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25400" marR="0" lvl="6"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25400" marR="0" lvl="7"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25400" marR="0" lvl="8" indent="0" algn="l" rtl="0">
              <a:lnSpc>
                <a:spcPct val="11375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GB"/>
              <a:t>‹#›</a:t>
            </a:fld>
            <a:endParaRPr/>
          </a:p>
        </p:txBody>
      </p:sp>
      <p:sp>
        <p:nvSpPr>
          <p:cNvPr id="58" name="Google Shape;58;p49"/>
          <p:cNvSpPr/>
          <p:nvPr/>
        </p:nvSpPr>
        <p:spPr>
          <a:xfrm>
            <a:off x="573052" y="5534290"/>
            <a:ext cx="7351749" cy="240157"/>
          </a:xfrm>
          <a:custGeom>
            <a:avLst/>
            <a:gdLst/>
            <a:ahLst/>
            <a:cxnLst/>
            <a:rect l="l" t="t" r="r" b="b"/>
            <a:pathLst>
              <a:path w="3861434" h="180339" extrusionOk="0">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40586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49"/>
          <p:cNvSpPr txBox="1"/>
          <p:nvPr/>
        </p:nvSpPr>
        <p:spPr>
          <a:xfrm>
            <a:off x="652118" y="5589606"/>
            <a:ext cx="1753733" cy="9233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Arial"/>
                <a:ea typeface="Arial"/>
                <a:cs typeface="Arial"/>
                <a:sym typeface="Arial"/>
              </a:rPr>
              <a:t>SOURCE: Externally created graphic</a:t>
            </a:r>
            <a:endParaRPr sz="1400" b="0" i="0" u="none" strike="noStrike" cap="none">
              <a:solidFill>
                <a:srgbClr val="000000"/>
              </a:solidFill>
              <a:latin typeface="Arial"/>
              <a:ea typeface="Arial"/>
              <a:cs typeface="Arial"/>
              <a:sym typeface="Arial"/>
            </a:endParaRPr>
          </a:p>
        </p:txBody>
      </p:sp>
      <p:graphicFrame>
        <p:nvGraphicFramePr>
          <p:cNvPr id="60" name="Google Shape;60;p49"/>
          <p:cNvGraphicFramePr/>
          <p:nvPr/>
        </p:nvGraphicFramePr>
        <p:xfrm>
          <a:off x="573051" y="1248841"/>
          <a:ext cx="7250149" cy="4285437"/>
        </p:xfrm>
        <a:graphic>
          <a:graphicData uri="http://schemas.openxmlformats.org/drawingml/2006/chart">
            <c:chart xmlns:c="http://schemas.openxmlformats.org/drawingml/2006/chart" xmlns:r="http://schemas.openxmlformats.org/officeDocument/2006/relationships" r:id="rId2"/>
          </a:graphicData>
        </a:graphic>
      </p:graphicFrame>
      <p:sp>
        <p:nvSpPr>
          <p:cNvPr id="61" name="Google Shape;61;p49"/>
          <p:cNvSpPr txBox="1">
            <a:spLocks noGrp="1"/>
          </p:cNvSpPr>
          <p:nvPr>
            <p:ph type="body" idx="1"/>
          </p:nvPr>
        </p:nvSpPr>
        <p:spPr>
          <a:xfrm>
            <a:off x="452829" y="283284"/>
            <a:ext cx="9410700" cy="873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1000"/>
              </a:spcBef>
              <a:spcAft>
                <a:spcPts val="0"/>
              </a:spcAft>
              <a:buClr>
                <a:srgbClr val="405866"/>
              </a:buClr>
              <a:buSzPts val="1500"/>
              <a:buFont typeface="Arial"/>
              <a:buNone/>
              <a:defRPr sz="1500" b="0" i="0" u="none" strike="noStrike" cap="none">
                <a:solidFill>
                  <a:srgbClr val="40586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49"/>
          <p:cNvSpPr/>
          <p:nvPr/>
        </p:nvSpPr>
        <p:spPr>
          <a:xfrm>
            <a:off x="2602253" y="6558800"/>
            <a:ext cx="183727" cy="148830"/>
          </a:xfrm>
          <a:custGeom>
            <a:avLst/>
            <a:gdLst/>
            <a:ahLst/>
            <a:cxnLst/>
            <a:rect l="l" t="t" r="r" b="b"/>
            <a:pathLst>
              <a:path w="137794" h="111760" extrusionOk="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extrusionOk="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extrusionOk="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extrusionOk="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extrusionOk="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extrusionOk="0">
                <a:moveTo>
                  <a:pt x="137274" y="13207"/>
                </a:moveTo>
                <a:lnTo>
                  <a:pt x="132219" y="15443"/>
                </a:lnTo>
                <a:lnTo>
                  <a:pt x="126796" y="16967"/>
                </a:lnTo>
                <a:lnTo>
                  <a:pt x="121094" y="17640"/>
                </a:lnTo>
                <a:lnTo>
                  <a:pt x="134316" y="17640"/>
                </a:lnTo>
                <a:lnTo>
                  <a:pt x="137274" y="13207"/>
                </a:lnTo>
                <a:close/>
              </a:path>
              <a:path w="137794" h="111760" extrusionOk="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49"/>
          <p:cNvSpPr txBox="1"/>
          <p:nvPr/>
        </p:nvSpPr>
        <p:spPr>
          <a:xfrm>
            <a:off x="2815071" y="6575507"/>
            <a:ext cx="1353819" cy="115416"/>
          </a:xfrm>
          <a:prstGeom prst="rect">
            <a:avLst/>
          </a:prstGeom>
          <a:noFill/>
          <a:ln>
            <a:noFill/>
          </a:ln>
        </p:spPr>
        <p:txBody>
          <a:bodyPr spcFirstLastPara="1" wrap="square" lIns="0" tIns="0" rIns="0" bIns="0" anchor="t" anchorCtr="0">
            <a:spAutoFit/>
          </a:bodyPr>
          <a:lstStyle/>
          <a:p>
            <a:pPr marL="12700" marR="0" lvl="0" indent="0" algn="l" rtl="0">
              <a:lnSpc>
                <a:spcPct val="113750"/>
              </a:lnSpc>
              <a:spcBef>
                <a:spcPts val="0"/>
              </a:spcBef>
              <a:spcAft>
                <a:spcPts val="0"/>
              </a:spcAft>
              <a:buClr>
                <a:srgbClr val="000000"/>
              </a:buClr>
              <a:buSzPts val="800"/>
              <a:buFont typeface="Arial"/>
              <a:buNone/>
            </a:pPr>
            <a:r>
              <a:rPr lang="en-GB" sz="800" b="0" i="0" u="none" strike="noStrike" cap="none">
                <a:solidFill>
                  <a:srgbClr val="405866"/>
                </a:solidFill>
                <a:latin typeface="Arial"/>
                <a:ea typeface="Arial"/>
                <a:cs typeface="Arial"/>
                <a:sym typeface="Arial"/>
              </a:rPr>
              <a:t>@EducEndowFoundn</a:t>
            </a:r>
            <a:endParaRPr sz="1400" b="0" i="0" u="none" strike="noStrike" cap="none">
              <a:solidFill>
                <a:srgbClr val="000000"/>
              </a:solidFill>
              <a:latin typeface="Arial"/>
              <a:ea typeface="Arial"/>
              <a:cs typeface="Arial"/>
              <a:sym typeface="Arial"/>
            </a:endParaRPr>
          </a:p>
        </p:txBody>
      </p:sp>
      <p:pic>
        <p:nvPicPr>
          <p:cNvPr id="64" name="Google Shape;64;p49"/>
          <p:cNvPicPr preferRelativeResize="0"/>
          <p:nvPr/>
        </p:nvPicPr>
        <p:blipFill rotWithShape="1">
          <a:blip r:embed="rId3">
            <a:alphaModFix/>
          </a:blip>
          <a:srcRect/>
          <a:stretch/>
        </p:blipFill>
        <p:spPr>
          <a:xfrm>
            <a:off x="767408" y="6120723"/>
            <a:ext cx="1594153" cy="6360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F8D2B8"/>
            </a:gs>
            <a:gs pos="7000">
              <a:srgbClr val="F8D2B8"/>
            </a:gs>
            <a:gs pos="100000">
              <a:schemeClr val="accent2"/>
            </a:gs>
          </a:gsLst>
          <a:path path="circle">
            <a:fillToRect l="100000" b="100000"/>
          </a:path>
          <a:tileRect t="-100000" r="-100000"/>
        </a:gra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40" name="object 18"/>
          <p:cNvSpPr txBox="1">
            <a:spLocks noGrp="1"/>
          </p:cNvSpPr>
          <p:nvPr>
            <p:ph type="sldNum" sz="quarter" idx="4294967295"/>
          </p:nvPr>
        </p:nvSpPr>
        <p:spPr>
          <a:xfrm>
            <a:off x="11582135" y="6596486"/>
            <a:ext cx="143933" cy="89768"/>
          </a:xfrm>
          <a:prstGeom prst="rect">
            <a:avLst/>
          </a:prstGeom>
        </p:spPr>
        <p:txBody>
          <a:bodyPr vert="horz" wrap="square" lIns="0" tIns="0" rIns="0" bIns="0" rtlCol="0">
            <a:spAutoFit/>
          </a:bodyPr>
          <a:lstStyle/>
          <a:p>
            <a:pPr marL="19050">
              <a:lnSpc>
                <a:spcPts val="683"/>
              </a:lnSpc>
            </a:pPr>
            <a:fld id="{81D60167-4931-47E6-BA6A-407CBD079E47}" type="slidenum">
              <a:rPr lang="en-GB" sz="600" smtClean="0">
                <a:latin typeface="Arial" panose="020B0604020202020204" pitchFamily="34" charset="0"/>
                <a:cs typeface="Arial" panose="020B0604020202020204" pitchFamily="34" charset="0"/>
              </a:rPr>
              <a:pPr marL="19050">
                <a:lnSpc>
                  <a:spcPts val="683"/>
                </a:lnSpc>
              </a:pPr>
              <a:t>‹#›</a:t>
            </a:fld>
            <a:endParaRPr lang="en-GB" sz="600">
              <a:latin typeface="Arial" panose="020B0604020202020204" pitchFamily="34" charset="0"/>
              <a:cs typeface="Arial" panose="020B0604020202020204" pitchFamily="34" charset="0"/>
            </a:endParaRPr>
          </a:p>
        </p:txBody>
      </p:sp>
      <p:sp>
        <p:nvSpPr>
          <p:cNvPr id="15" name="Text Placeholder 9"/>
          <p:cNvSpPr>
            <a:spLocks noGrp="1"/>
          </p:cNvSpPr>
          <p:nvPr>
            <p:ph type="body" sz="quarter" idx="12" hasCustomPrompt="1"/>
          </p:nvPr>
        </p:nvSpPr>
        <p:spPr>
          <a:xfrm>
            <a:off x="452830" y="283284"/>
            <a:ext cx="9410700" cy="873372"/>
          </a:xfrm>
          <a:prstGeom prst="rect">
            <a:avLst/>
          </a:prstGeom>
        </p:spPr>
        <p:txBody>
          <a:bodyPr vert="horz"/>
          <a:lstStyle>
            <a:lvl1pPr marL="0" indent="0">
              <a:lnSpc>
                <a:spcPct val="110000"/>
              </a:lnSpc>
              <a:buNone/>
              <a:defRPr sz="1125" b="0" i="0" spc="225">
                <a:solidFill>
                  <a:srgbClr val="405866"/>
                </a:solidFill>
                <a:latin typeface="Arial" panose="020B0604020202020204" pitchFamily="34" charset="0"/>
                <a:ea typeface="Helvetica Neue" charset="0"/>
                <a:cs typeface="Arial" panose="020B0604020202020204" pitchFamily="34" charset="0"/>
              </a:defRPr>
            </a:lvl1pPr>
            <a:lvl2pPr marL="342900" indent="0">
              <a:buNone/>
              <a:defRPr sz="1125" spc="225">
                <a:latin typeface="Gotham Bold"/>
                <a:cs typeface="Gotham Bold"/>
              </a:defRPr>
            </a:lvl2pPr>
            <a:lvl3pPr marL="685800" indent="0">
              <a:buNone/>
              <a:defRPr sz="1125" spc="225">
                <a:latin typeface="Gotham Bold"/>
                <a:cs typeface="Gotham Bold"/>
              </a:defRPr>
            </a:lvl3pPr>
            <a:lvl4pPr marL="1028700" indent="0">
              <a:buNone/>
              <a:defRPr sz="1125" spc="225">
                <a:latin typeface="Gotham Bold"/>
                <a:cs typeface="Gotham Bold"/>
              </a:defRPr>
            </a:lvl4pPr>
            <a:lvl5pPr marL="1371600" indent="0">
              <a:buNone/>
              <a:defRPr sz="1125" spc="225">
                <a:latin typeface="Gotham Bold"/>
                <a:cs typeface="Gotham Bold"/>
              </a:defRPr>
            </a:lvl5pPr>
          </a:lstStyle>
          <a:p>
            <a:pPr lvl="0"/>
            <a:r>
              <a:rPr lang="en-GB"/>
              <a:t>CLICK TO EDIT MASTER TEXT STYLES</a:t>
            </a:r>
          </a:p>
        </p:txBody>
      </p:sp>
      <p:pic>
        <p:nvPicPr>
          <p:cNvPr id="13" name="Picture 6"/>
          <p:cNvPicPr>
            <a:picLocks noChangeAspect="1"/>
          </p:cNvPicPr>
          <p:nvPr userDrawn="1"/>
        </p:nvPicPr>
        <p:blipFill>
          <a:blip r:embed="rId2"/>
          <a:srcRect/>
          <a:stretch>
            <a:fillRect/>
          </a:stretch>
        </p:blipFill>
        <p:spPr bwMode="auto">
          <a:xfrm>
            <a:off x="329259" y="5901166"/>
            <a:ext cx="1919531" cy="765852"/>
          </a:xfrm>
          <a:prstGeom prst="rect">
            <a:avLst/>
          </a:prstGeom>
          <a:noFill/>
          <a:ln w="9525">
            <a:noFill/>
            <a:miter lim="800000"/>
            <a:headEnd/>
            <a:tailEnd/>
          </a:ln>
        </p:spPr>
      </p:pic>
    </p:spTree>
    <p:extLst>
      <p:ext uri="{BB962C8B-B14F-4D97-AF65-F5344CB8AC3E}">
        <p14:creationId xmlns:p14="http://schemas.microsoft.com/office/powerpoint/2010/main" val="245764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ducationendowmentfoundation.org.uk/public/files/Publications/Send/EEF_Special_Educational_Needs_in_Mainstream_Schools_Guidance_Report.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video" Target="https://www.youtube.com/embed/facWXq3TGYc?start=1"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endowmentfoundation.org.uk/news/eef-blog-five-a-day-to-improve-send-outcom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endowmentfoundation.org.uk/support-for-schools/implement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ducationendowmentfoundation.org.u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educationendowmentfoundation.org.uk/public/files/Publications/Send/EEF_SEND_Evidence_Review.pdf" TargetMode="Externa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9e4309860b_0_63"/>
          <p:cNvSpPr txBox="1"/>
          <p:nvPr/>
        </p:nvSpPr>
        <p:spPr>
          <a:xfrm>
            <a:off x="6583123" y="2043813"/>
            <a:ext cx="5358600" cy="1796475"/>
          </a:xfrm>
          <a:prstGeom prst="rect">
            <a:avLst/>
          </a:prstGeom>
          <a:noFill/>
          <a:ln>
            <a:noFill/>
          </a:ln>
        </p:spPr>
        <p:txBody>
          <a:bodyPr spcFirstLastPara="1" wrap="square" lIns="91425" tIns="45700" rIns="91425" bIns="45700" anchor="t" anchorCtr="0">
            <a:noAutofit/>
          </a:bodyPr>
          <a:lstStyle/>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Gary Aubin</a:t>
            </a: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a:t>
            </a:r>
            <a:r>
              <a:rPr lang="en-GB" sz="2400" b="1" dirty="0" err="1" smtClean="0">
                <a:solidFill>
                  <a:schemeClr val="lt1"/>
                </a:solidFill>
              </a:rPr>
              <a:t>SENDMattersUK</a:t>
            </a:r>
            <a:endParaRPr lang="en-GB" sz="2400" b="1" dirty="0" smtClean="0">
              <a:solidFill>
                <a:schemeClr val="lt1"/>
              </a:solidFill>
            </a:endParaRP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SEND Content Specialist</a:t>
            </a: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Education Endowment Foundation</a:t>
            </a:r>
          </a:p>
          <a:p>
            <a:pPr marL="0" lvl="0" indent="0" algn="r" rtl="0">
              <a:lnSpc>
                <a:spcPct val="110000"/>
              </a:lnSpc>
              <a:spcBef>
                <a:spcPts val="0"/>
              </a:spcBef>
              <a:spcAft>
                <a:spcPts val="0"/>
              </a:spcAft>
              <a:buClr>
                <a:schemeClr val="lt1"/>
              </a:buClr>
              <a:buSzPts val="4400"/>
              <a:buFont typeface="Arial"/>
              <a:buNone/>
            </a:pPr>
            <a:endParaRPr lang="en-GB" sz="2400" b="1" dirty="0">
              <a:solidFill>
                <a:schemeClr val="lt1"/>
              </a:solidFill>
            </a:endParaRP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MAT SEND Lead</a:t>
            </a: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Author, The Lone SENDCO</a:t>
            </a:r>
            <a:endParaRPr lang="en-GB" sz="2400" b="1" dirty="0">
              <a:solidFill>
                <a:schemeClr val="lt1"/>
              </a:solidFill>
            </a:endParaRPr>
          </a:p>
          <a:p>
            <a:pPr marL="0" lvl="0" indent="0" algn="r" rtl="0">
              <a:lnSpc>
                <a:spcPct val="110000"/>
              </a:lnSpc>
              <a:spcBef>
                <a:spcPts val="0"/>
              </a:spcBef>
              <a:spcAft>
                <a:spcPts val="0"/>
              </a:spcAft>
              <a:buClr>
                <a:schemeClr val="lt1"/>
              </a:buClr>
              <a:buSzPts val="4400"/>
              <a:buFont typeface="Arial"/>
              <a:buNone/>
            </a:pPr>
            <a:endParaRPr lang="en-GB" sz="2400" b="1" dirty="0" smtClean="0">
              <a:solidFill>
                <a:schemeClr val="lt1"/>
              </a:solidFill>
            </a:endParaRP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East Midland South Challenge Partners Hub</a:t>
            </a:r>
          </a:p>
          <a:p>
            <a:pPr marL="0" lvl="0" indent="0" algn="r" rtl="0">
              <a:lnSpc>
                <a:spcPct val="110000"/>
              </a:lnSpc>
              <a:spcBef>
                <a:spcPts val="0"/>
              </a:spcBef>
              <a:spcAft>
                <a:spcPts val="0"/>
              </a:spcAft>
              <a:buClr>
                <a:schemeClr val="lt1"/>
              </a:buClr>
              <a:buSzPts val="4400"/>
              <a:buFont typeface="Arial"/>
              <a:buNone/>
            </a:pPr>
            <a:r>
              <a:rPr lang="en-GB" sz="2400" b="1" dirty="0" smtClean="0">
                <a:solidFill>
                  <a:schemeClr val="lt1"/>
                </a:solidFill>
              </a:rPr>
              <a:t>27</a:t>
            </a:r>
            <a:r>
              <a:rPr lang="en-GB" sz="2400" b="1" baseline="30000" dirty="0" smtClean="0">
                <a:solidFill>
                  <a:schemeClr val="lt1"/>
                </a:solidFill>
              </a:rPr>
              <a:t>th</a:t>
            </a:r>
            <a:r>
              <a:rPr lang="en-GB" sz="2400" b="1" dirty="0" smtClean="0">
                <a:solidFill>
                  <a:schemeClr val="lt1"/>
                </a:solidFill>
              </a:rPr>
              <a:t> June 2022</a:t>
            </a:r>
            <a:endParaRPr sz="2800" dirty="0">
              <a:solidFill>
                <a:schemeClr val="lt1"/>
              </a:solidFill>
            </a:endParaRPr>
          </a:p>
        </p:txBody>
      </p:sp>
      <p:pic>
        <p:nvPicPr>
          <p:cNvPr id="72" name="Google Shape;72;g9e4309860b_0_63" descr="A picture containing clock, meter&#10;&#10;Description automatically generated"/>
          <p:cNvPicPr preferRelativeResize="0"/>
          <p:nvPr/>
        </p:nvPicPr>
        <p:blipFill rotWithShape="1">
          <a:blip r:embed="rId3">
            <a:alphaModFix/>
          </a:blip>
          <a:srcRect/>
          <a:stretch/>
        </p:blipFill>
        <p:spPr>
          <a:xfrm>
            <a:off x="-1" y="3574255"/>
            <a:ext cx="5923937" cy="3283744"/>
          </a:xfrm>
          <a:prstGeom prst="rect">
            <a:avLst/>
          </a:prstGeom>
          <a:noFill/>
          <a:ln>
            <a:noFill/>
          </a:ln>
        </p:spPr>
      </p:pic>
      <p:sp>
        <p:nvSpPr>
          <p:cNvPr id="2" name="Rectangle 1"/>
          <p:cNvSpPr/>
          <p:nvPr/>
        </p:nvSpPr>
        <p:spPr>
          <a:xfrm>
            <a:off x="272995" y="315454"/>
            <a:ext cx="11471082" cy="1911292"/>
          </a:xfrm>
          <a:prstGeom prst="rect">
            <a:avLst/>
          </a:prstGeom>
        </p:spPr>
        <p:txBody>
          <a:bodyPr wrap="square">
            <a:spAutoFit/>
          </a:bodyPr>
          <a:lstStyle/>
          <a:p>
            <a:r>
              <a:rPr lang="en-GB" sz="2800" b="1" dirty="0"/>
              <a:t>Meeting the needs of </a:t>
            </a:r>
            <a:r>
              <a:rPr lang="en-GB" sz="2800" b="1" dirty="0" smtClean="0"/>
              <a:t>learners with SEND within </a:t>
            </a:r>
            <a:r>
              <a:rPr lang="en-GB" sz="2800" b="1" dirty="0"/>
              <a:t>a knowledge rich curriculum </a:t>
            </a:r>
            <a:r>
              <a:rPr lang="en-GB" sz="4400" dirty="0">
                <a:solidFill>
                  <a:srgbClr val="1F497D"/>
                </a:solidFill>
                <a:latin typeface="Calibri" panose="020F0502020204030204" pitchFamily="34" charset="0"/>
                <a:ea typeface="Calibri" panose="020F0502020204030204" pitchFamily="34" charset="0"/>
              </a:rPr>
              <a:t> </a:t>
            </a:r>
            <a:endParaRPr lang="en-GB" sz="4800" dirty="0">
              <a:latin typeface="Times New Roman" panose="02020603050405020304" pitchFamily="18" charset="0"/>
              <a:ea typeface="Calibri" panose="020F0502020204030204" pitchFamily="34" charset="0"/>
            </a:endParaRPr>
          </a:p>
          <a:p>
            <a:pPr lvl="0">
              <a:lnSpc>
                <a:spcPct val="105000"/>
              </a:lnSpc>
            </a:pPr>
            <a:endParaRPr lang="en-GB" sz="4400"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32"/>
          <p:cNvSpPr txBox="1"/>
          <p:nvPr/>
        </p:nvSpPr>
        <p:spPr>
          <a:xfrm>
            <a:off x="708967" y="344334"/>
            <a:ext cx="4000000" cy="471948"/>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67" b="0" i="0" u="none" strike="noStrike" kern="1200" cap="none" spc="0" normalizeH="0" baseline="0" noProof="0">
              <a:ln>
                <a:noFill/>
              </a:ln>
              <a:solidFill>
                <a:srgbClr val="000000"/>
              </a:solidFill>
              <a:effectLst/>
              <a:uLnTx/>
              <a:uFillTx/>
              <a:latin typeface="Arial"/>
              <a:ea typeface="+mn-ea"/>
              <a:cs typeface="+mn-cs"/>
            </a:endParaRPr>
          </a:p>
        </p:txBody>
      </p:sp>
      <p:pic>
        <p:nvPicPr>
          <p:cNvPr id="1461" name="Google Shape;1461;p132"/>
          <p:cNvPicPr preferRelativeResize="0"/>
          <p:nvPr/>
        </p:nvPicPr>
        <p:blipFill>
          <a:blip r:embed="rId3">
            <a:alphaModFix/>
          </a:blip>
          <a:stretch>
            <a:fillRect/>
          </a:stretch>
        </p:blipFill>
        <p:spPr>
          <a:xfrm>
            <a:off x="282433" y="1579832"/>
            <a:ext cx="10352899" cy="899867"/>
          </a:xfrm>
          <a:prstGeom prst="rect">
            <a:avLst/>
          </a:prstGeom>
          <a:noFill/>
          <a:ln>
            <a:noFill/>
          </a:ln>
        </p:spPr>
      </p:pic>
      <p:pic>
        <p:nvPicPr>
          <p:cNvPr id="1462" name="Google Shape;1462;p132"/>
          <p:cNvPicPr preferRelativeResize="0"/>
          <p:nvPr/>
        </p:nvPicPr>
        <p:blipFill rotWithShape="1">
          <a:blip r:embed="rId4">
            <a:alphaModFix/>
          </a:blip>
          <a:srcRect t="40391"/>
          <a:stretch/>
        </p:blipFill>
        <p:spPr>
          <a:xfrm>
            <a:off x="282434" y="2479700"/>
            <a:ext cx="10352901" cy="2363600"/>
          </a:xfrm>
          <a:prstGeom prst="rect">
            <a:avLst/>
          </a:prstGeom>
          <a:noFill/>
          <a:ln>
            <a:noFill/>
          </a:ln>
        </p:spPr>
      </p:pic>
      <p:sp>
        <p:nvSpPr>
          <p:cNvPr id="6" name="TextBox 5"/>
          <p:cNvSpPr txBox="1"/>
          <p:nvPr/>
        </p:nvSpPr>
        <p:spPr>
          <a:xfrm>
            <a:off x="708967" y="344334"/>
            <a:ext cx="8063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Arial"/>
                <a:ea typeface="+mn-ea"/>
                <a:cs typeface="+mn-cs"/>
              </a:rPr>
              <a:t>There </a:t>
            </a:r>
            <a:r>
              <a:rPr kumimoji="0" lang="en-GB" sz="3200" b="1" i="0" u="none" strike="noStrike" kern="1200" cap="none" spc="0" normalizeH="0" baseline="0" noProof="0" dirty="0" smtClean="0">
                <a:ln>
                  <a:noFill/>
                </a:ln>
                <a:solidFill>
                  <a:srgbClr val="000000"/>
                </a:solidFill>
                <a:effectLst/>
                <a:uLnTx/>
                <a:uFillTx/>
                <a:latin typeface="Arial"/>
                <a:ea typeface="+mn-ea"/>
                <a:cs typeface="+mn-cs"/>
              </a:rPr>
              <a:t>is</a:t>
            </a:r>
            <a:r>
              <a:rPr kumimoji="0" lang="en-GB" sz="3200" b="0" i="0" u="none" strike="noStrike" kern="1200" cap="none" spc="0" normalizeH="0" baseline="0" noProof="0" dirty="0" smtClean="0">
                <a:ln>
                  <a:noFill/>
                </a:ln>
                <a:solidFill>
                  <a:srgbClr val="000000"/>
                </a:solidFill>
                <a:effectLst/>
                <a:uLnTx/>
                <a:uFillTx/>
                <a:latin typeface="Arial"/>
                <a:ea typeface="+mn-ea"/>
                <a:cs typeface="+mn-cs"/>
              </a:rPr>
              <a:t> an evidence base…</a:t>
            </a:r>
            <a:endParaRPr kumimoji="0" lang="en-GB" sz="3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5098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07" y="2350008"/>
            <a:ext cx="12186387" cy="2167128"/>
          </a:xfrm>
          <a:prstGeom prst="rect">
            <a:avLst/>
          </a:prstGeom>
        </p:spPr>
      </p:pic>
      <p:pic>
        <p:nvPicPr>
          <p:cNvPr id="3" name="Google Shape;362;p29" descr="A picture containing drawing&#10;&#10;Description automatically generated"/>
          <p:cNvPicPr preferRelativeResize="0"/>
          <p:nvPr/>
        </p:nvPicPr>
        <p:blipFill rotWithShape="1">
          <a:blip r:embed="rId4">
            <a:alphaModFix/>
          </a:blip>
          <a:srcRect/>
          <a:stretch/>
        </p:blipFill>
        <p:spPr>
          <a:xfrm>
            <a:off x="3818965" y="1459966"/>
            <a:ext cx="3980329" cy="4402952"/>
          </a:xfrm>
          <a:prstGeom prst="rect">
            <a:avLst/>
          </a:prstGeom>
          <a:noFill/>
          <a:ln>
            <a:noFill/>
          </a:ln>
        </p:spPr>
      </p:pic>
      <p:sp>
        <p:nvSpPr>
          <p:cNvPr id="4" name="TextBox 3"/>
          <p:cNvSpPr txBox="1"/>
          <p:nvPr/>
        </p:nvSpPr>
        <p:spPr>
          <a:xfrm>
            <a:off x="144379" y="240631"/>
            <a:ext cx="10183528" cy="584775"/>
          </a:xfrm>
          <a:prstGeom prst="rect">
            <a:avLst/>
          </a:prstGeom>
          <a:noFill/>
        </p:spPr>
        <p:txBody>
          <a:bodyPr wrap="square" rtlCol="0">
            <a:spAutoFit/>
          </a:bodyPr>
          <a:lstStyle/>
          <a:p>
            <a:r>
              <a:rPr lang="en-GB" sz="3200" dirty="0" smtClean="0"/>
              <a:t>The evidence points to 5 recommendations for schools:</a:t>
            </a:r>
            <a:endParaRPr lang="en-GB" sz="3200" dirty="0"/>
          </a:p>
        </p:txBody>
      </p:sp>
    </p:spTree>
    <p:extLst>
      <p:ext uri="{BB962C8B-B14F-4D97-AF65-F5344CB8AC3E}">
        <p14:creationId xmlns:p14="http://schemas.microsoft.com/office/powerpoint/2010/main" val="11678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9"/>
          <p:cNvSpPr txBox="1"/>
          <p:nvPr/>
        </p:nvSpPr>
        <p:spPr>
          <a:xfrm>
            <a:off x="2760324" y="460761"/>
            <a:ext cx="9339208"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Calibri"/>
                <a:ea typeface="Calibri"/>
                <a:cs typeface="Calibri"/>
                <a:sym typeface="Calibri"/>
              </a:rPr>
              <a:t>• To a great extent, good teaching for pupils with SEND is good teaching for all.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Calibri"/>
                <a:ea typeface="Calibri"/>
                <a:cs typeface="Calibri"/>
                <a:sym typeface="Calibri"/>
              </a:rPr>
              <a:t>• Searching for a ‘magic bullet’ can distract teachers from the powerful strategies they often already possess</a:t>
            </a:r>
            <a:r>
              <a:rPr lang="en-GB" sz="28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Calibri"/>
                <a:ea typeface="Calibri"/>
                <a:cs typeface="Calibri"/>
                <a:sym typeface="Calibri"/>
              </a:rPr>
              <a:t>• The research suggests a group of teaching strategies that teachers </a:t>
            </a:r>
            <a:r>
              <a:rPr lang="en-GB" sz="2800" b="0" i="0" u="none" strike="noStrike" cap="none" dirty="0" smtClean="0">
                <a:solidFill>
                  <a:schemeClr val="dk1"/>
                </a:solidFill>
                <a:latin typeface="Calibri"/>
                <a:ea typeface="Calibri"/>
                <a:cs typeface="Calibri"/>
                <a:sym typeface="Calibri"/>
              </a:rPr>
              <a:t>can </a:t>
            </a:r>
            <a:r>
              <a:rPr lang="en-GB" sz="2800" b="0" i="0" u="none" strike="noStrike" cap="none" dirty="0">
                <a:solidFill>
                  <a:schemeClr val="dk1"/>
                </a:solidFill>
                <a:latin typeface="Calibri"/>
                <a:ea typeface="Calibri"/>
                <a:cs typeface="Calibri"/>
                <a:sym typeface="Calibri"/>
              </a:rPr>
              <a:t>use flexibly in response to the needs of all </a:t>
            </a:r>
            <a:r>
              <a:rPr lang="en-GB" sz="2800" b="0" i="0" u="none" strike="noStrike" cap="none" dirty="0" smtClean="0">
                <a:solidFill>
                  <a:schemeClr val="dk1"/>
                </a:solidFill>
                <a:latin typeface="Calibri"/>
                <a:ea typeface="Calibri"/>
                <a:cs typeface="Calibri"/>
                <a:sym typeface="Calibri"/>
              </a:rPr>
              <a:t>pupils:</a:t>
            </a:r>
          </a:p>
          <a:p>
            <a:pPr marL="0" marR="0" lvl="0" indent="0" algn="l" rtl="0">
              <a:lnSpc>
                <a:spcPct val="100000"/>
              </a:lnSpc>
              <a:spcBef>
                <a:spcPts val="0"/>
              </a:spcBef>
              <a:spcAft>
                <a:spcPts val="0"/>
              </a:spcAft>
              <a:buClr>
                <a:srgbClr val="000000"/>
              </a:buClr>
              <a:buSzPts val="2800"/>
              <a:buFont typeface="Arial"/>
              <a:buNone/>
            </a:pPr>
            <a:endParaRPr lang="en-GB" sz="2800" dirty="0">
              <a:solidFill>
                <a:schemeClr val="dk1"/>
              </a:solidFill>
              <a:latin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 —flexible grouping;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 —cognitive and metacognitive strategies;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 —explicit instruction;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 —using technology to support pupils with SEND; and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 —scaffolding.</a:t>
            </a:r>
            <a:endParaRPr sz="1400" b="0" i="0" u="none" strike="noStrike" cap="none" dirty="0">
              <a:solidFill>
                <a:srgbClr val="000000"/>
              </a:solidFill>
              <a:latin typeface="Arial"/>
              <a:ea typeface="Arial"/>
              <a:cs typeface="Arial"/>
              <a:sym typeface="Arial"/>
            </a:endParaRPr>
          </a:p>
        </p:txBody>
      </p:sp>
      <p:pic>
        <p:nvPicPr>
          <p:cNvPr id="362" name="Google Shape;362;p29" descr="A picture containing drawing&#10;&#10;Description automatically generated"/>
          <p:cNvPicPr preferRelativeResize="0"/>
          <p:nvPr/>
        </p:nvPicPr>
        <p:blipFill rotWithShape="1">
          <a:blip r:embed="rId3">
            <a:alphaModFix/>
          </a:blip>
          <a:srcRect/>
          <a:stretch/>
        </p:blipFill>
        <p:spPr>
          <a:xfrm>
            <a:off x="315075" y="643970"/>
            <a:ext cx="2260314" cy="27850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2"/>
          <p:cNvSpPr txBox="1"/>
          <p:nvPr/>
        </p:nvSpPr>
        <p:spPr>
          <a:xfrm>
            <a:off x="1150885" y="105252"/>
            <a:ext cx="9259718" cy="6550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F15D22"/>
                </a:solidFill>
                <a:latin typeface="Arial"/>
                <a:ea typeface="Arial"/>
                <a:cs typeface="Arial"/>
                <a:sym typeface="Arial"/>
              </a:rPr>
              <a:t>High quality teaching</a:t>
            </a:r>
            <a:endParaRPr sz="1400" b="0" i="0" u="none" strike="noStrike" cap="none">
              <a:solidFill>
                <a:srgbClr val="000000"/>
              </a:solidFill>
              <a:latin typeface="Arial"/>
              <a:ea typeface="Arial"/>
              <a:cs typeface="Arial"/>
              <a:sym typeface="Arial"/>
            </a:endParaRPr>
          </a:p>
        </p:txBody>
      </p:sp>
      <p:pic>
        <p:nvPicPr>
          <p:cNvPr id="369" name="Google Shape;369;p32" descr="A screenshot of a cell phone&#10;&#10;Description automatically generated"/>
          <p:cNvPicPr preferRelativeResize="0"/>
          <p:nvPr/>
        </p:nvPicPr>
        <p:blipFill rotWithShape="1">
          <a:blip r:embed="rId3">
            <a:alphaModFix/>
          </a:blip>
          <a:srcRect/>
          <a:stretch/>
        </p:blipFill>
        <p:spPr>
          <a:xfrm>
            <a:off x="1247087" y="760281"/>
            <a:ext cx="9067313" cy="5801213"/>
          </a:xfrm>
          <a:prstGeom prst="rect">
            <a:avLst/>
          </a:prstGeom>
          <a:noFill/>
          <a:ln>
            <a:noFill/>
          </a:ln>
        </p:spPr>
      </p:pic>
      <p:sp>
        <p:nvSpPr>
          <p:cNvPr id="370" name="Google Shape;370;p32"/>
          <p:cNvSpPr/>
          <p:nvPr/>
        </p:nvSpPr>
        <p:spPr>
          <a:xfrm>
            <a:off x="4909351" y="3293615"/>
            <a:ext cx="1544715" cy="257452"/>
          </a:xfrm>
          <a:prstGeom prst="rect">
            <a:avLst/>
          </a:prstGeom>
          <a:noFill/>
          <a:ln w="381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32"/>
          <p:cNvSpPr/>
          <p:nvPr/>
        </p:nvSpPr>
        <p:spPr>
          <a:xfrm>
            <a:off x="4909350" y="4156228"/>
            <a:ext cx="1544715" cy="1756299"/>
          </a:xfrm>
          <a:prstGeom prst="rect">
            <a:avLst/>
          </a:prstGeom>
          <a:noFill/>
          <a:ln w="381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32"/>
          <p:cNvSpPr/>
          <p:nvPr/>
        </p:nvSpPr>
        <p:spPr>
          <a:xfrm>
            <a:off x="6721875" y="3952043"/>
            <a:ext cx="1544715" cy="602202"/>
          </a:xfrm>
          <a:prstGeom prst="rect">
            <a:avLst/>
          </a:prstGeom>
          <a:noFill/>
          <a:ln w="381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32"/>
          <p:cNvSpPr/>
          <p:nvPr/>
        </p:nvSpPr>
        <p:spPr>
          <a:xfrm>
            <a:off x="1279864" y="4431437"/>
            <a:ext cx="1544715" cy="257452"/>
          </a:xfrm>
          <a:prstGeom prst="rect">
            <a:avLst/>
          </a:prstGeom>
          <a:noFill/>
          <a:ln w="381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32"/>
          <p:cNvSpPr/>
          <p:nvPr/>
        </p:nvSpPr>
        <p:spPr>
          <a:xfrm>
            <a:off x="3114580" y="4517254"/>
            <a:ext cx="1544715" cy="507508"/>
          </a:xfrm>
          <a:prstGeom prst="rect">
            <a:avLst/>
          </a:prstGeom>
          <a:noFill/>
          <a:ln w="381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Donut 1"/>
          <p:cNvSpPr/>
          <p:nvPr/>
        </p:nvSpPr>
        <p:spPr>
          <a:xfrm>
            <a:off x="3717395" y="760281"/>
            <a:ext cx="7674792" cy="2354179"/>
          </a:xfrm>
          <a:prstGeom prst="donut">
            <a:avLst>
              <a:gd name="adj" fmla="val 7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5665432" y="2395804"/>
            <a:ext cx="3657600" cy="400110"/>
          </a:xfrm>
          <a:prstGeom prst="rect">
            <a:avLst/>
          </a:prstGeom>
          <a:solidFill>
            <a:schemeClr val="tx2"/>
          </a:solidFill>
        </p:spPr>
        <p:txBody>
          <a:bodyPr wrap="square" rtlCol="0">
            <a:spAutoFit/>
          </a:bodyPr>
          <a:lstStyle/>
          <a:p>
            <a:r>
              <a:rPr lang="en-GB" sz="2000" dirty="0" smtClean="0"/>
              <a:t>Knowledge-rich curriculum</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059" y="685285"/>
            <a:ext cx="10208006" cy="5659837"/>
          </a:xfrm>
          <a:prstGeom prst="rect">
            <a:avLst/>
          </a:prstGeom>
        </p:spPr>
      </p:pic>
    </p:spTree>
    <p:extLst>
      <p:ext uri="{BB962C8B-B14F-4D97-AF65-F5344CB8AC3E}">
        <p14:creationId xmlns:p14="http://schemas.microsoft.com/office/powerpoint/2010/main" val="263089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609600"/>
            <a:ext cx="11315700" cy="647700"/>
          </a:xfrm>
        </p:spPr>
        <p:txBody>
          <a:bodyPr>
            <a:normAutofit/>
          </a:bodyPr>
          <a:lstStyle/>
          <a:p>
            <a:r>
              <a:rPr lang="en-GB" sz="3600" dirty="0" smtClean="0"/>
              <a:t>What is high-quality teaching for students with SEND?</a:t>
            </a:r>
            <a:endParaRPr lang="en-GB" sz="3600" dirty="0"/>
          </a:p>
        </p:txBody>
      </p:sp>
      <p:sp>
        <p:nvSpPr>
          <p:cNvPr id="4" name="Rectangle 3"/>
          <p:cNvSpPr/>
          <p:nvPr/>
        </p:nvSpPr>
        <p:spPr>
          <a:xfrm>
            <a:off x="442913" y="1139904"/>
            <a:ext cx="10806224" cy="4041747"/>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Explicit instruction – </a:t>
            </a:r>
            <a:r>
              <a:rPr lang="en-GB" sz="2400" dirty="0" smtClean="0">
                <a:latin typeface="Calibri" panose="020F0502020204030204" pitchFamily="34" charset="0"/>
                <a:ea typeface="Calibri" panose="020F0502020204030204" pitchFamily="34" charset="0"/>
                <a:cs typeface="Times New Roman" panose="02020603050405020304" pitchFamily="18" charset="0"/>
              </a:rPr>
              <a:t>teacher-led approaches focused on teacher demonstration followed by guided practice and independent practice.</a:t>
            </a:r>
          </a:p>
          <a:p>
            <a:pPr>
              <a:lnSpc>
                <a:spcPct val="107000"/>
              </a:lnSpc>
              <a:spcAft>
                <a:spcPts val="8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Cognitive and metacognitive strategies –</a:t>
            </a:r>
            <a:r>
              <a:rPr lang="en-GB" sz="2400" dirty="0" smtClean="0">
                <a:latin typeface="Calibri" panose="020F0502020204030204" pitchFamily="34" charset="0"/>
                <a:ea typeface="Calibri" panose="020F0502020204030204" pitchFamily="34" charset="0"/>
                <a:cs typeface="Times New Roman" panose="02020603050405020304" pitchFamily="18" charset="0"/>
              </a:rPr>
              <a:t> explicitly supporting students with the process of learning and with the process of thinking about learning.</a:t>
            </a:r>
          </a:p>
          <a:p>
            <a:pPr>
              <a:lnSpc>
                <a:spcPct val="107000"/>
              </a:lnSpc>
              <a:spcAft>
                <a:spcPts val="8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Scaffolding </a:t>
            </a:r>
            <a:r>
              <a:rPr lang="en-GB" sz="2400" b="1" dirty="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temporary support provided so that pupils can successfully complete tasks that they could not yet do independently.</a:t>
            </a:r>
          </a:p>
          <a:p>
            <a:pPr>
              <a:lnSpc>
                <a:spcPct val="107000"/>
              </a:lnSpc>
              <a:spcAft>
                <a:spcPts val="8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Flexible </a:t>
            </a:r>
            <a:r>
              <a:rPr lang="en-GB" sz="2400" b="1" dirty="0">
                <a:latin typeface="Calibri" panose="020F0502020204030204" pitchFamily="34" charset="0"/>
                <a:ea typeface="Calibri" panose="020F0502020204030204" pitchFamily="34" charset="0"/>
                <a:cs typeface="Times New Roman" panose="02020603050405020304" pitchFamily="18" charset="0"/>
              </a:rPr>
              <a:t>grouping – </a:t>
            </a:r>
            <a:r>
              <a:rPr lang="en-GB" sz="2400" dirty="0">
                <a:latin typeface="Calibri" panose="020F0502020204030204" pitchFamily="34" charset="0"/>
                <a:ea typeface="Calibri" panose="020F0502020204030204" pitchFamily="34" charset="0"/>
                <a:cs typeface="Times New Roman" panose="02020603050405020304" pitchFamily="18" charset="0"/>
              </a:rPr>
              <a:t>allocating groups flexibly and responsively.</a:t>
            </a:r>
          </a:p>
          <a:p>
            <a:pPr>
              <a:lnSpc>
                <a:spcPct val="107000"/>
              </a:lnSpc>
              <a:spcAft>
                <a:spcPts val="8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Using </a:t>
            </a:r>
            <a:r>
              <a:rPr lang="en-GB" sz="2400" b="1" dirty="0">
                <a:latin typeface="Calibri" panose="020F0502020204030204" pitchFamily="34" charset="0"/>
                <a:ea typeface="Calibri" panose="020F0502020204030204" pitchFamily="34" charset="0"/>
                <a:cs typeface="Times New Roman" panose="02020603050405020304" pitchFamily="18" charset="0"/>
              </a:rPr>
              <a:t>technology – </a:t>
            </a:r>
            <a:r>
              <a:rPr lang="en-GB" sz="2400" dirty="0">
                <a:latin typeface="Calibri" panose="020F0502020204030204" pitchFamily="34" charset="0"/>
                <a:ea typeface="Calibri" panose="020F0502020204030204" pitchFamily="34" charset="0"/>
                <a:cs typeface="Times New Roman" panose="02020603050405020304" pitchFamily="18" charset="0"/>
              </a:rPr>
              <a:t>finding ways to incorporate digital technology in how the lesson is taught and/or how students access or record their learning</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90598" y="5729287"/>
            <a:ext cx="6733311" cy="707886"/>
          </a:xfrm>
          <a:prstGeom prst="rect">
            <a:avLst/>
          </a:prstGeom>
          <a:noFill/>
        </p:spPr>
        <p:txBody>
          <a:bodyPr wrap="square" rtlCol="0">
            <a:spAutoFit/>
          </a:bodyPr>
          <a:lstStyle/>
          <a:p>
            <a:pPr algn="r"/>
            <a:r>
              <a:rPr lang="en-GB" sz="2000" dirty="0" smtClean="0"/>
              <a:t>Education Endowment Foundation, ‘</a:t>
            </a:r>
            <a:r>
              <a:rPr lang="en-GB" sz="2000" dirty="0" smtClean="0">
                <a:hlinkClick r:id="rId2"/>
              </a:rPr>
              <a:t>SEN in Mainstream Schools</a:t>
            </a:r>
            <a:r>
              <a:rPr lang="en-GB" sz="2000" dirty="0" smtClean="0"/>
              <a:t>’ guidance report, March 2020</a:t>
            </a:r>
            <a:endParaRPr lang="en-GB" sz="2000" dirty="0"/>
          </a:p>
        </p:txBody>
      </p:sp>
      <p:pic>
        <p:nvPicPr>
          <p:cNvPr id="6" name="Picture 5"/>
          <p:cNvPicPr>
            <a:picLocks noChangeAspect="1"/>
          </p:cNvPicPr>
          <p:nvPr/>
        </p:nvPicPr>
        <p:blipFill>
          <a:blip r:embed="rId3"/>
          <a:stretch>
            <a:fillRect/>
          </a:stretch>
        </p:blipFill>
        <p:spPr>
          <a:xfrm>
            <a:off x="9388590" y="5312388"/>
            <a:ext cx="2492424" cy="1528246"/>
          </a:xfrm>
          <a:prstGeom prst="rect">
            <a:avLst/>
          </a:prstGeom>
        </p:spPr>
      </p:pic>
    </p:spTree>
    <p:extLst>
      <p:ext uri="{BB962C8B-B14F-4D97-AF65-F5344CB8AC3E}">
        <p14:creationId xmlns:p14="http://schemas.microsoft.com/office/powerpoint/2010/main" val="40966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facWXq3TGYc"/>
          <p:cNvPicPr>
            <a:picLocks noRot="1" noChangeAspect="1"/>
          </p:cNvPicPr>
          <p:nvPr>
            <a:videoFile r:link="rId1"/>
          </p:nvPr>
        </p:nvPicPr>
        <p:blipFill>
          <a:blip r:embed="rId3"/>
          <a:stretch>
            <a:fillRect/>
          </a:stretch>
        </p:blipFill>
        <p:spPr>
          <a:xfrm>
            <a:off x="3570194" y="2071055"/>
            <a:ext cx="8510124" cy="4786945"/>
          </a:xfrm>
          <a:prstGeom prst="rect">
            <a:avLst/>
          </a:prstGeom>
        </p:spPr>
      </p:pic>
      <p:pic>
        <p:nvPicPr>
          <p:cNvPr id="6" name="Picture 5"/>
          <p:cNvPicPr>
            <a:picLocks noChangeAspect="1"/>
          </p:cNvPicPr>
          <p:nvPr/>
        </p:nvPicPr>
        <p:blipFill>
          <a:blip r:embed="rId4"/>
          <a:stretch>
            <a:fillRect/>
          </a:stretch>
        </p:blipFill>
        <p:spPr>
          <a:xfrm>
            <a:off x="0" y="0"/>
            <a:ext cx="4245676" cy="2084692"/>
          </a:xfrm>
          <a:prstGeom prst="rect">
            <a:avLst/>
          </a:prstGeom>
        </p:spPr>
      </p:pic>
    </p:spTree>
    <p:extLst>
      <p:ext uri="{BB962C8B-B14F-4D97-AF65-F5344CB8AC3E}">
        <p14:creationId xmlns:p14="http://schemas.microsoft.com/office/powerpoint/2010/main" val="3243886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79359" y="255411"/>
            <a:ext cx="5338876" cy="6434030"/>
          </a:xfrm>
          <a:prstGeom prst="rect">
            <a:avLst/>
          </a:prstGeom>
        </p:spPr>
      </p:pic>
      <p:sp>
        <p:nvSpPr>
          <p:cNvPr id="3" name="TextBox 2"/>
          <p:cNvSpPr txBox="1"/>
          <p:nvPr/>
        </p:nvSpPr>
        <p:spPr>
          <a:xfrm>
            <a:off x="586465" y="350730"/>
            <a:ext cx="6008914" cy="646331"/>
          </a:xfrm>
          <a:prstGeom prst="rect">
            <a:avLst/>
          </a:prstGeom>
          <a:noFill/>
        </p:spPr>
        <p:txBody>
          <a:bodyPr wrap="square" rtlCol="0">
            <a:spAutoFit/>
          </a:bodyPr>
          <a:lstStyle/>
          <a:p>
            <a:r>
              <a:rPr lang="en-GB" sz="3600" dirty="0" smtClean="0"/>
              <a:t>Explicit instruction </a:t>
            </a:r>
            <a:endParaRPr lang="en-GB" sz="3600" dirty="0"/>
          </a:p>
        </p:txBody>
      </p:sp>
    </p:spTree>
    <p:extLst>
      <p:ext uri="{BB962C8B-B14F-4D97-AF65-F5344CB8AC3E}">
        <p14:creationId xmlns:p14="http://schemas.microsoft.com/office/powerpoint/2010/main" val="3616476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932" y="417218"/>
            <a:ext cx="6008914" cy="646331"/>
          </a:xfrm>
          <a:prstGeom prst="rect">
            <a:avLst/>
          </a:prstGeom>
          <a:noFill/>
        </p:spPr>
        <p:txBody>
          <a:bodyPr wrap="square" rtlCol="0">
            <a:spAutoFit/>
          </a:bodyPr>
          <a:lstStyle/>
          <a:p>
            <a:r>
              <a:rPr lang="en-GB" sz="3600" dirty="0" smtClean="0"/>
              <a:t>Explicit instruction </a:t>
            </a:r>
            <a:endParaRPr lang="en-GB" sz="3600" dirty="0"/>
          </a:p>
        </p:txBody>
      </p:sp>
      <p:pic>
        <p:nvPicPr>
          <p:cNvPr id="4" name="Picture 3"/>
          <p:cNvPicPr>
            <a:picLocks noChangeAspect="1"/>
          </p:cNvPicPr>
          <p:nvPr/>
        </p:nvPicPr>
        <p:blipFill>
          <a:blip r:embed="rId2"/>
          <a:stretch>
            <a:fillRect/>
          </a:stretch>
        </p:blipFill>
        <p:spPr>
          <a:xfrm>
            <a:off x="6850326" y="300624"/>
            <a:ext cx="3553761" cy="6277849"/>
          </a:xfrm>
          <a:prstGeom prst="rect">
            <a:avLst/>
          </a:prstGeom>
        </p:spPr>
      </p:pic>
    </p:spTree>
    <p:extLst>
      <p:ext uri="{BB962C8B-B14F-4D97-AF65-F5344CB8AC3E}">
        <p14:creationId xmlns:p14="http://schemas.microsoft.com/office/powerpoint/2010/main" val="1650944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8160" y="1123587"/>
            <a:ext cx="1737131" cy="4832092"/>
          </a:xfrm>
          <a:prstGeom prst="rect">
            <a:avLst/>
          </a:prstGeom>
          <a:solidFill>
            <a:schemeClr val="accent4">
              <a:lumMod val="20000"/>
              <a:lumOff val="80000"/>
            </a:schemeClr>
          </a:solidFill>
        </p:spPr>
        <p:txBody>
          <a:bodyPr wrap="square">
            <a:spAutoFit/>
          </a:bodyPr>
          <a:lstStyle/>
          <a:p>
            <a:pPr>
              <a:buFont typeface="Arial" panose="020B0604020202020204" pitchFamily="34" charset="0"/>
              <a:buChar char="•"/>
            </a:pPr>
            <a:r>
              <a:rPr lang="en-GB" sz="2800" dirty="0">
                <a:solidFill>
                  <a:schemeClr val="tx1"/>
                </a:solidFill>
                <a:latin typeface="Open Sans"/>
              </a:rPr>
              <a:t>Chad</a:t>
            </a:r>
          </a:p>
          <a:p>
            <a:pPr>
              <a:buFont typeface="Arial" panose="020B0604020202020204" pitchFamily="34" charset="0"/>
              <a:buChar char="•"/>
            </a:pPr>
            <a:r>
              <a:rPr lang="en-GB" sz="2800" dirty="0">
                <a:solidFill>
                  <a:schemeClr val="tx1"/>
                </a:solidFill>
                <a:latin typeface="Open Sans"/>
              </a:rPr>
              <a:t>Cuba</a:t>
            </a:r>
          </a:p>
          <a:p>
            <a:pPr>
              <a:buFont typeface="Arial" panose="020B0604020202020204" pitchFamily="34" charset="0"/>
              <a:buChar char="•"/>
            </a:pPr>
            <a:r>
              <a:rPr lang="en-GB" sz="2800" dirty="0">
                <a:solidFill>
                  <a:schemeClr val="tx1"/>
                </a:solidFill>
                <a:latin typeface="Open Sans"/>
              </a:rPr>
              <a:t>Fiji</a:t>
            </a:r>
          </a:p>
          <a:p>
            <a:pPr>
              <a:buFont typeface="Arial" panose="020B0604020202020204" pitchFamily="34" charset="0"/>
              <a:buChar char="•"/>
            </a:pPr>
            <a:r>
              <a:rPr lang="en-GB" sz="2800" dirty="0">
                <a:solidFill>
                  <a:schemeClr val="tx1"/>
                </a:solidFill>
                <a:latin typeface="Open Sans"/>
              </a:rPr>
              <a:t>Iran</a:t>
            </a:r>
          </a:p>
          <a:p>
            <a:pPr>
              <a:buFont typeface="Arial" panose="020B0604020202020204" pitchFamily="34" charset="0"/>
              <a:buChar char="•"/>
            </a:pPr>
            <a:r>
              <a:rPr lang="en-GB" sz="2800" dirty="0">
                <a:solidFill>
                  <a:schemeClr val="tx1"/>
                </a:solidFill>
                <a:latin typeface="Open Sans"/>
              </a:rPr>
              <a:t>Iraq</a:t>
            </a:r>
          </a:p>
          <a:p>
            <a:pPr>
              <a:buFont typeface="Arial" panose="020B0604020202020204" pitchFamily="34" charset="0"/>
              <a:buChar char="•"/>
            </a:pPr>
            <a:r>
              <a:rPr lang="en-GB" sz="2800" dirty="0">
                <a:solidFill>
                  <a:schemeClr val="tx1"/>
                </a:solidFill>
                <a:latin typeface="Open Sans"/>
              </a:rPr>
              <a:t>Laos</a:t>
            </a:r>
          </a:p>
          <a:p>
            <a:pPr>
              <a:buFont typeface="Arial" panose="020B0604020202020204" pitchFamily="34" charset="0"/>
              <a:buChar char="•"/>
            </a:pPr>
            <a:r>
              <a:rPr lang="en-GB" sz="2800" dirty="0">
                <a:solidFill>
                  <a:schemeClr val="tx1"/>
                </a:solidFill>
                <a:latin typeface="Open Sans"/>
              </a:rPr>
              <a:t>Mali</a:t>
            </a:r>
          </a:p>
          <a:p>
            <a:pPr>
              <a:buFont typeface="Arial" panose="020B0604020202020204" pitchFamily="34" charset="0"/>
              <a:buChar char="•"/>
            </a:pPr>
            <a:r>
              <a:rPr lang="en-GB" sz="2800" dirty="0" smtClean="0">
                <a:solidFill>
                  <a:schemeClr val="tx1"/>
                </a:solidFill>
                <a:latin typeface="Open Sans"/>
              </a:rPr>
              <a:t>Niue</a:t>
            </a:r>
          </a:p>
          <a:p>
            <a:pPr>
              <a:buFont typeface="Arial" panose="020B0604020202020204" pitchFamily="34" charset="0"/>
              <a:buChar char="•"/>
            </a:pPr>
            <a:r>
              <a:rPr lang="en-GB" sz="2800" dirty="0" smtClean="0">
                <a:solidFill>
                  <a:schemeClr val="tx1"/>
                </a:solidFill>
                <a:latin typeface="Open Sans"/>
              </a:rPr>
              <a:t>Oman</a:t>
            </a:r>
            <a:endParaRPr lang="en-GB" sz="2800" dirty="0">
              <a:solidFill>
                <a:schemeClr val="tx1"/>
              </a:solidFill>
              <a:latin typeface="Open Sans"/>
            </a:endParaRPr>
          </a:p>
          <a:p>
            <a:pPr>
              <a:buFont typeface="Arial" panose="020B0604020202020204" pitchFamily="34" charset="0"/>
              <a:buChar char="•"/>
            </a:pPr>
            <a:r>
              <a:rPr lang="en-GB" sz="2800" dirty="0">
                <a:solidFill>
                  <a:schemeClr val="tx1"/>
                </a:solidFill>
                <a:latin typeface="Open Sans"/>
              </a:rPr>
              <a:t>Peru</a:t>
            </a:r>
          </a:p>
          <a:p>
            <a:pPr>
              <a:buFont typeface="Arial" panose="020B0604020202020204" pitchFamily="34" charset="0"/>
              <a:buChar char="•"/>
            </a:pPr>
            <a:r>
              <a:rPr lang="en-GB" sz="2800" dirty="0">
                <a:solidFill>
                  <a:schemeClr val="tx1"/>
                </a:solidFill>
                <a:latin typeface="Open Sans"/>
              </a:rPr>
              <a:t>Togo</a:t>
            </a:r>
          </a:p>
        </p:txBody>
      </p:sp>
      <p:sp>
        <p:nvSpPr>
          <p:cNvPr id="3" name="TextBox 2"/>
          <p:cNvSpPr txBox="1"/>
          <p:nvPr/>
        </p:nvSpPr>
        <p:spPr>
          <a:xfrm>
            <a:off x="192504" y="1123587"/>
            <a:ext cx="9508386" cy="1477328"/>
          </a:xfrm>
          <a:prstGeom prst="rect">
            <a:avLst/>
          </a:prstGeom>
          <a:solidFill>
            <a:schemeClr val="accent2">
              <a:lumMod val="40000"/>
              <a:lumOff val="60000"/>
            </a:schemeClr>
          </a:solidFill>
          <a:ln>
            <a:solidFill>
              <a:schemeClr val="tx1"/>
            </a:solidFill>
          </a:ln>
        </p:spPr>
        <p:txBody>
          <a:bodyPr wrap="square" rtlCol="0">
            <a:spAutoFit/>
          </a:bodyPr>
          <a:lstStyle/>
          <a:p>
            <a:r>
              <a:rPr lang="en-GB" sz="1800" dirty="0" smtClean="0"/>
              <a:t>You are about to see a list of the 11 countries in the world that have 4 letters in their name. </a:t>
            </a:r>
          </a:p>
          <a:p>
            <a:endParaRPr lang="en-GB" sz="1800" dirty="0"/>
          </a:p>
          <a:p>
            <a:r>
              <a:rPr lang="en-GB" sz="1800" dirty="0" smtClean="0"/>
              <a:t>I will display this list for 10 seconds.</a:t>
            </a:r>
          </a:p>
          <a:p>
            <a:endParaRPr lang="en-GB" sz="1800" dirty="0"/>
          </a:p>
          <a:p>
            <a:r>
              <a:rPr lang="en-GB" sz="1800" dirty="0" smtClean="0"/>
              <a:t>Without writing them down, how many can you remember?</a:t>
            </a:r>
            <a:endParaRPr lang="en-GB" sz="1800" dirty="0"/>
          </a:p>
        </p:txBody>
      </p:sp>
      <p:sp>
        <p:nvSpPr>
          <p:cNvPr id="4" name="TextBox 3"/>
          <p:cNvSpPr txBox="1"/>
          <p:nvPr/>
        </p:nvSpPr>
        <p:spPr>
          <a:xfrm>
            <a:off x="2846328" y="4214491"/>
            <a:ext cx="7104359" cy="2308324"/>
          </a:xfrm>
          <a:prstGeom prst="rect">
            <a:avLst/>
          </a:prstGeom>
          <a:noFill/>
        </p:spPr>
        <p:txBody>
          <a:bodyPr wrap="square" rtlCol="0">
            <a:spAutoFit/>
          </a:bodyPr>
          <a:lstStyle/>
          <a:p>
            <a:r>
              <a:rPr lang="en-GB" sz="1600" dirty="0" smtClean="0"/>
              <a:t>How did you complete that task?</a:t>
            </a:r>
          </a:p>
          <a:p>
            <a:endParaRPr lang="en-GB" sz="1600" dirty="0"/>
          </a:p>
          <a:p>
            <a:pPr marL="342900" indent="-342900">
              <a:buAutoNum type="arabicPeriod"/>
            </a:pPr>
            <a:r>
              <a:rPr lang="en-GB" sz="1600" dirty="0" smtClean="0"/>
              <a:t>Relying on prior knowledge.</a:t>
            </a:r>
          </a:p>
          <a:p>
            <a:pPr marL="342900" indent="-342900">
              <a:buAutoNum type="arabicPeriod"/>
            </a:pPr>
            <a:r>
              <a:rPr lang="en-GB" sz="1600" dirty="0" smtClean="0"/>
              <a:t>Using your working memory.</a:t>
            </a:r>
          </a:p>
          <a:p>
            <a:pPr marL="342900" indent="-342900">
              <a:buAutoNum type="arabicPeriod"/>
            </a:pPr>
            <a:r>
              <a:rPr lang="en-GB" sz="1600" dirty="0" smtClean="0"/>
              <a:t>Identifying a cognitive strategy (grouping them geographically, looking for patterns </a:t>
            </a:r>
          </a:p>
          <a:p>
            <a:pPr marL="342900" indent="-342900">
              <a:buAutoNum type="arabicPeriod"/>
            </a:pPr>
            <a:endParaRPr lang="en-GB" sz="1600" dirty="0"/>
          </a:p>
          <a:p>
            <a:r>
              <a:rPr lang="en-GB" sz="1600" dirty="0" smtClean="0"/>
              <a:t>It’s clear why pupils with SEND may benefit more from an explicit process of being taught cognitive strategies.</a:t>
            </a:r>
            <a:endParaRPr lang="en-GB" sz="1600" dirty="0"/>
          </a:p>
        </p:txBody>
      </p:sp>
      <p:sp>
        <p:nvSpPr>
          <p:cNvPr id="5" name="TextBox 4"/>
          <p:cNvSpPr txBox="1"/>
          <p:nvPr/>
        </p:nvSpPr>
        <p:spPr>
          <a:xfrm>
            <a:off x="460638" y="433137"/>
            <a:ext cx="7823964" cy="584775"/>
          </a:xfrm>
          <a:prstGeom prst="rect">
            <a:avLst/>
          </a:prstGeom>
          <a:noFill/>
        </p:spPr>
        <p:txBody>
          <a:bodyPr wrap="square" rtlCol="0">
            <a:spAutoFit/>
          </a:bodyPr>
          <a:lstStyle/>
          <a:p>
            <a:r>
              <a:rPr lang="en-GB" sz="3200" dirty="0" smtClean="0"/>
              <a:t>Cognitive strategies</a:t>
            </a:r>
            <a:endParaRPr lang="en-GB" sz="3200" dirty="0"/>
          </a:p>
        </p:txBody>
      </p:sp>
      <p:pic>
        <p:nvPicPr>
          <p:cNvPr id="6" name="Picture 5"/>
          <p:cNvPicPr>
            <a:picLocks noChangeAspect="1"/>
          </p:cNvPicPr>
          <p:nvPr/>
        </p:nvPicPr>
        <p:blipFill>
          <a:blip r:embed="rId2"/>
          <a:stretch>
            <a:fillRect/>
          </a:stretch>
        </p:blipFill>
        <p:spPr>
          <a:xfrm>
            <a:off x="169056" y="2785361"/>
            <a:ext cx="2321876" cy="1914068"/>
          </a:xfrm>
          <a:prstGeom prst="rect">
            <a:avLst/>
          </a:prstGeom>
        </p:spPr>
      </p:pic>
    </p:spTree>
    <p:extLst>
      <p:ext uri="{BB962C8B-B14F-4D97-AF65-F5344CB8AC3E}">
        <p14:creationId xmlns:p14="http://schemas.microsoft.com/office/powerpoint/2010/main" val="4502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p:nvPr/>
        </p:nvSpPr>
        <p:spPr>
          <a:xfrm>
            <a:off x="1038029" y="2470281"/>
            <a:ext cx="10115941" cy="31085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595959"/>
                </a:solidFill>
                <a:latin typeface="Arial"/>
                <a:ea typeface="Arial"/>
                <a:cs typeface="Arial"/>
                <a:sym typeface="Arial"/>
              </a:rPr>
              <a:t>The Education Endowment Foundation (EEF) is dedicated to breaking the link between family income and educational achievement.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2B3A4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Arial"/>
              <a:ea typeface="Arial"/>
              <a:cs typeface="Arial"/>
              <a:sym typeface="Arial"/>
            </a:endParaRPr>
          </a:p>
        </p:txBody>
      </p:sp>
      <p:sp>
        <p:nvSpPr>
          <p:cNvPr id="129" name="Google Shape;129;p5"/>
          <p:cNvSpPr txBox="1"/>
          <p:nvPr/>
        </p:nvSpPr>
        <p:spPr>
          <a:xfrm>
            <a:off x="1165656" y="3490640"/>
            <a:ext cx="11026344"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5"/>
          <p:cNvSpPr txBox="1"/>
          <p:nvPr/>
        </p:nvSpPr>
        <p:spPr>
          <a:xfrm>
            <a:off x="539188" y="367407"/>
            <a:ext cx="8872297" cy="735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800"/>
              <a:buFont typeface="Arial"/>
              <a:buNone/>
            </a:pPr>
            <a:r>
              <a:rPr lang="en-GB" sz="2800" b="1" i="0" u="none" strike="noStrike" cap="none">
                <a:solidFill>
                  <a:schemeClr val="accent2"/>
                </a:solidFill>
                <a:latin typeface="Arial"/>
                <a:ea typeface="Arial"/>
                <a:cs typeface="Arial"/>
                <a:sym typeface="Arial"/>
              </a:rPr>
              <a:t>EEF Mission</a:t>
            </a:r>
            <a:endParaRPr sz="2800" b="0" i="0" u="none" strike="noStrike" cap="none">
              <a:solidFill>
                <a:schemeClr val="accent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9410700" cy="873372"/>
          </a:xfrm>
        </p:spPr>
        <p:txBody>
          <a:bodyPr/>
          <a:lstStyle/>
          <a:p>
            <a:r>
              <a:rPr lang="en-GB" sz="2800" dirty="0" smtClean="0"/>
              <a:t>Metacognitive strategies</a:t>
            </a:r>
            <a:endParaRPr lang="en-GB" sz="2800" dirty="0"/>
          </a:p>
        </p:txBody>
      </p:sp>
      <p:sp>
        <p:nvSpPr>
          <p:cNvPr id="4" name="Content Placeholder 2"/>
          <p:cNvSpPr txBox="1">
            <a:spLocks/>
          </p:cNvSpPr>
          <p:nvPr/>
        </p:nvSpPr>
        <p:spPr>
          <a:xfrm>
            <a:off x="3829480" y="783772"/>
            <a:ext cx="6579556" cy="5177016"/>
          </a:xfrm>
          <a:prstGeom prst="rect">
            <a:avLst/>
          </a:prstGeom>
          <a:solidFill>
            <a:schemeClr val="accent4">
              <a:lumMod val="20000"/>
              <a:lumOff val="8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1000"/>
              </a:spcBef>
              <a:spcAft>
                <a:spcPts val="0"/>
              </a:spcAft>
              <a:buClr>
                <a:srgbClr val="405866"/>
              </a:buClr>
              <a:buSzPts val="1500"/>
              <a:buFont typeface="Arial"/>
              <a:buNone/>
              <a:defRPr sz="1500" b="0" i="0" u="none" strike="noStrike" cap="none">
                <a:solidFill>
                  <a:srgbClr val="40586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 indent="0"/>
            <a:r>
              <a:rPr lang="en-GB" sz="1400" b="1" dirty="0" smtClean="0"/>
              <a:t>Support pupils to think </a:t>
            </a:r>
            <a:r>
              <a:rPr lang="en-GB" sz="1400" b="1" dirty="0" err="1" smtClean="0"/>
              <a:t>metacognitively</a:t>
            </a:r>
            <a:r>
              <a:rPr lang="en-GB" sz="1400" b="1" dirty="0" smtClean="0"/>
              <a:t> before they begin a task:</a:t>
            </a:r>
          </a:p>
          <a:p>
            <a:r>
              <a:rPr lang="en-GB" sz="1400" dirty="0" smtClean="0"/>
              <a:t>Have you done a similar task before?</a:t>
            </a:r>
          </a:p>
          <a:p>
            <a:r>
              <a:rPr lang="en-GB" sz="1400" dirty="0" smtClean="0"/>
              <a:t>What strategies have you used to solve this problem in the past?</a:t>
            </a:r>
          </a:p>
          <a:p>
            <a:r>
              <a:rPr lang="en-GB" sz="1400" dirty="0" smtClean="0"/>
              <a:t>Do you have what you need to begin the task?</a:t>
            </a:r>
          </a:p>
          <a:p>
            <a:pPr marL="45720" indent="0"/>
            <a:endParaRPr lang="en-GB" sz="1400" dirty="0" smtClean="0"/>
          </a:p>
          <a:p>
            <a:pPr marL="45720" indent="0"/>
            <a:r>
              <a:rPr lang="en-GB" sz="1400" b="1" dirty="0" smtClean="0"/>
              <a:t>Support pupils to think </a:t>
            </a:r>
            <a:r>
              <a:rPr lang="en-GB" sz="1400" b="1" dirty="0" err="1" smtClean="0"/>
              <a:t>metacognitively</a:t>
            </a:r>
            <a:r>
              <a:rPr lang="en-GB" sz="1400" b="1" dirty="0" smtClean="0"/>
              <a:t> during a task:</a:t>
            </a:r>
          </a:p>
          <a:p>
            <a:r>
              <a:rPr lang="en-GB" sz="1400" dirty="0" smtClean="0"/>
              <a:t>Are you making progress to meet the learning goal?</a:t>
            </a:r>
          </a:p>
          <a:p>
            <a:r>
              <a:rPr lang="en-GB" sz="1400" dirty="0" smtClean="0"/>
              <a:t>Is your chosen strategy working?</a:t>
            </a:r>
          </a:p>
          <a:p>
            <a:r>
              <a:rPr lang="en-GB" sz="1400" dirty="0" smtClean="0"/>
              <a:t>Are you finding this challenging? How are you dealing with that challenge?</a:t>
            </a:r>
          </a:p>
          <a:p>
            <a:endParaRPr lang="en-GB" sz="1400" dirty="0" smtClean="0"/>
          </a:p>
          <a:p>
            <a:pPr marL="45720" indent="0"/>
            <a:r>
              <a:rPr lang="en-GB" sz="1400" b="1" dirty="0" smtClean="0"/>
              <a:t>Support pupils to think </a:t>
            </a:r>
            <a:r>
              <a:rPr lang="en-GB" sz="1400" b="1" dirty="0" err="1" smtClean="0"/>
              <a:t>metacognitively</a:t>
            </a:r>
            <a:r>
              <a:rPr lang="en-GB" sz="1400" b="1" dirty="0" smtClean="0"/>
              <a:t> after a task:</a:t>
            </a:r>
          </a:p>
          <a:p>
            <a:r>
              <a:rPr lang="en-GB" sz="1400" dirty="0" smtClean="0"/>
              <a:t>Did you accomplish your goal?</a:t>
            </a:r>
          </a:p>
          <a:p>
            <a:r>
              <a:rPr lang="en-GB" sz="1400" dirty="0" smtClean="0"/>
              <a:t>Could you do the task without support next time?</a:t>
            </a:r>
          </a:p>
          <a:p>
            <a:r>
              <a:rPr lang="en-GB" sz="1400" dirty="0" smtClean="0"/>
              <a:t>Did you stay motivated throughout the task?</a:t>
            </a:r>
          </a:p>
          <a:p>
            <a:endParaRPr lang="en-GB" sz="1400" dirty="0"/>
          </a:p>
        </p:txBody>
      </p:sp>
    </p:spTree>
    <p:extLst>
      <p:ext uri="{BB962C8B-B14F-4D97-AF65-F5344CB8AC3E}">
        <p14:creationId xmlns:p14="http://schemas.microsoft.com/office/powerpoint/2010/main" val="27325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255" y="136593"/>
            <a:ext cx="8185704" cy="646331"/>
          </a:xfrm>
          <a:prstGeom prst="rect">
            <a:avLst/>
          </a:prstGeom>
          <a:noFill/>
        </p:spPr>
        <p:txBody>
          <a:bodyPr wrap="square" rtlCol="0">
            <a:spAutoFit/>
          </a:bodyPr>
          <a:lstStyle/>
          <a:p>
            <a:r>
              <a:rPr lang="en-GB" sz="3600" dirty="0" smtClean="0"/>
              <a:t>Scaffolding</a:t>
            </a:r>
            <a:endParaRPr lang="en-GB" sz="3600" dirty="0"/>
          </a:p>
        </p:txBody>
      </p:sp>
      <p:pic>
        <p:nvPicPr>
          <p:cNvPr id="4" name="Picture 3"/>
          <p:cNvPicPr>
            <a:picLocks noChangeAspect="1"/>
          </p:cNvPicPr>
          <p:nvPr/>
        </p:nvPicPr>
        <p:blipFill>
          <a:blip r:embed="rId2"/>
          <a:stretch>
            <a:fillRect/>
          </a:stretch>
        </p:blipFill>
        <p:spPr>
          <a:xfrm>
            <a:off x="9489123" y="800251"/>
            <a:ext cx="2498440" cy="3355414"/>
          </a:xfrm>
          <a:prstGeom prst="rect">
            <a:avLst/>
          </a:prstGeom>
        </p:spPr>
      </p:pic>
      <p:sp>
        <p:nvSpPr>
          <p:cNvPr id="5" name="Rectangle 4"/>
          <p:cNvSpPr/>
          <p:nvPr/>
        </p:nvSpPr>
        <p:spPr>
          <a:xfrm>
            <a:off x="528638" y="799389"/>
            <a:ext cx="8519109" cy="800989"/>
          </a:xfrm>
          <a:prstGeom prst="rect">
            <a:avLst/>
          </a:prstGeom>
          <a:solidFill>
            <a:schemeClr val="accent1">
              <a:lumMod val="20000"/>
              <a:lumOff val="80000"/>
            </a:schemeClr>
          </a:solidFill>
        </p:spPr>
        <p:txBody>
          <a:bodyPr wrap="square">
            <a:spAutoFit/>
          </a:bodyPr>
          <a:lstStyle/>
          <a:p>
            <a:pPr>
              <a:lnSpc>
                <a:spcPct val="119000"/>
              </a:lnSpc>
              <a:spcAft>
                <a:spcPts val="600"/>
              </a:spcAft>
            </a:pPr>
            <a:r>
              <a:rPr lang="en-GB" sz="2000" kern="1400" dirty="0">
                <a:solidFill>
                  <a:srgbClr val="000000"/>
                </a:solidFill>
                <a:latin typeface="Calibri" panose="020F0502020204030204" pitchFamily="34" charset="0"/>
              </a:rPr>
              <a:t>Scaffolding is a metaphor for temporary support that is removed when no longer required. It may be visual, verbal or written</a:t>
            </a:r>
            <a:r>
              <a:rPr lang="en-GB" sz="2000" kern="1400" dirty="0" smtClean="0">
                <a:solidFill>
                  <a:srgbClr val="000000"/>
                </a:solidFill>
                <a:latin typeface="Calibri" panose="020F0502020204030204" pitchFamily="34" charset="0"/>
              </a:rPr>
              <a:t>.</a:t>
            </a:r>
            <a:endParaRPr lang="en-GB" sz="2000" kern="1400" dirty="0">
              <a:solidFill>
                <a:srgbClr val="000000"/>
              </a:solidFill>
              <a:latin typeface="Calibri" panose="020F0502020204030204" pitchFamily="34" charset="0"/>
            </a:endParaRPr>
          </a:p>
        </p:txBody>
      </p:sp>
      <p:sp>
        <p:nvSpPr>
          <p:cNvPr id="6" name="TextBox 5"/>
          <p:cNvSpPr txBox="1"/>
          <p:nvPr/>
        </p:nvSpPr>
        <p:spPr>
          <a:xfrm>
            <a:off x="354987" y="2036198"/>
            <a:ext cx="2400299" cy="3477875"/>
          </a:xfrm>
          <a:prstGeom prst="rect">
            <a:avLst/>
          </a:prstGeom>
          <a:noFill/>
        </p:spPr>
        <p:txBody>
          <a:bodyPr wrap="square" rtlCol="0">
            <a:spAutoFit/>
          </a:bodyPr>
          <a:lstStyle/>
          <a:p>
            <a:r>
              <a:rPr lang="en-GB" sz="4400" dirty="0" smtClean="0"/>
              <a:t>Visual</a:t>
            </a:r>
          </a:p>
          <a:p>
            <a:endParaRPr lang="en-GB" sz="4400" dirty="0"/>
          </a:p>
          <a:p>
            <a:r>
              <a:rPr lang="en-GB" sz="4400" dirty="0" smtClean="0"/>
              <a:t>Verbal</a:t>
            </a:r>
          </a:p>
          <a:p>
            <a:endParaRPr lang="en-GB" sz="4400" dirty="0"/>
          </a:p>
          <a:p>
            <a:r>
              <a:rPr lang="en-GB" sz="4400" dirty="0" smtClean="0"/>
              <a:t>Written</a:t>
            </a:r>
            <a:endParaRPr lang="en-GB" sz="4400" dirty="0"/>
          </a:p>
        </p:txBody>
      </p:sp>
      <p:pic>
        <p:nvPicPr>
          <p:cNvPr id="7" name="Picture 6"/>
          <p:cNvPicPr>
            <a:picLocks noChangeAspect="1"/>
          </p:cNvPicPr>
          <p:nvPr/>
        </p:nvPicPr>
        <p:blipFill>
          <a:blip r:embed="rId3"/>
          <a:stretch>
            <a:fillRect/>
          </a:stretch>
        </p:blipFill>
        <p:spPr>
          <a:xfrm>
            <a:off x="3043148" y="3165463"/>
            <a:ext cx="1700301" cy="1491877"/>
          </a:xfrm>
          <a:prstGeom prst="rect">
            <a:avLst/>
          </a:prstGeom>
        </p:spPr>
      </p:pic>
      <p:pic>
        <p:nvPicPr>
          <p:cNvPr id="8" name="Picture 7"/>
          <p:cNvPicPr>
            <a:picLocks noChangeAspect="1"/>
          </p:cNvPicPr>
          <p:nvPr/>
        </p:nvPicPr>
        <p:blipFill>
          <a:blip r:embed="rId4"/>
          <a:stretch>
            <a:fillRect/>
          </a:stretch>
        </p:blipFill>
        <p:spPr>
          <a:xfrm>
            <a:off x="5066809" y="1984242"/>
            <a:ext cx="3752617" cy="1874306"/>
          </a:xfrm>
          <a:prstGeom prst="rect">
            <a:avLst/>
          </a:prstGeom>
        </p:spPr>
      </p:pic>
      <p:pic>
        <p:nvPicPr>
          <p:cNvPr id="10" name="Picture 9"/>
          <p:cNvPicPr>
            <a:picLocks noChangeAspect="1"/>
          </p:cNvPicPr>
          <p:nvPr/>
        </p:nvPicPr>
        <p:blipFill>
          <a:blip r:embed="rId5"/>
          <a:stretch>
            <a:fillRect/>
          </a:stretch>
        </p:blipFill>
        <p:spPr>
          <a:xfrm>
            <a:off x="2556100" y="1984242"/>
            <a:ext cx="1097501" cy="987432"/>
          </a:xfrm>
          <a:prstGeom prst="rect">
            <a:avLst/>
          </a:prstGeom>
        </p:spPr>
      </p:pic>
      <p:sp>
        <p:nvSpPr>
          <p:cNvPr id="11" name="Text Box 2"/>
          <p:cNvSpPr txBox="1">
            <a:spLocks noChangeArrowheads="1"/>
          </p:cNvSpPr>
          <p:nvPr/>
        </p:nvSpPr>
        <p:spPr bwMode="auto">
          <a:xfrm>
            <a:off x="5031311" y="4609214"/>
            <a:ext cx="6956252" cy="1320080"/>
          </a:xfrm>
          <a:prstGeom prst="rect">
            <a:avLst/>
          </a:prstGeom>
          <a:solidFill>
            <a:schemeClr val="accent5">
              <a:lumMod val="20000"/>
              <a:lumOff val="80000"/>
            </a:schemeClr>
          </a:solidFill>
          <a:ln w="28575">
            <a:solidFill>
              <a:schemeClr val="accent1">
                <a:lumMod val="7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Word bank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Try to use these key topic words within your answer: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Photosynthesis (the process by which plants use sunlight, water and carbon dioxide to create </a:t>
            </a: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oxygen</a:t>
            </a:r>
            <a:r>
              <a:rPr lang="en-GB" sz="1100" dirty="0">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Carbon </a:t>
            </a: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dioxide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Chlorophyll (green pigment found in plants)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838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extBox 2"/>
          <p:cNvSpPr txBox="1"/>
          <p:nvPr/>
        </p:nvSpPr>
        <p:spPr>
          <a:xfrm>
            <a:off x="528638" y="503333"/>
            <a:ext cx="8185704" cy="646331"/>
          </a:xfrm>
          <a:prstGeom prst="rect">
            <a:avLst/>
          </a:prstGeom>
          <a:noFill/>
        </p:spPr>
        <p:txBody>
          <a:bodyPr wrap="square" rtlCol="0">
            <a:spAutoFit/>
          </a:bodyPr>
          <a:lstStyle/>
          <a:p>
            <a:r>
              <a:rPr lang="en-GB" sz="3600" dirty="0" smtClean="0"/>
              <a:t>Flexible grouping</a:t>
            </a:r>
            <a:endParaRPr lang="en-GB" sz="3600" dirty="0"/>
          </a:p>
        </p:txBody>
      </p:sp>
      <p:sp>
        <p:nvSpPr>
          <p:cNvPr id="4" name="TextBox 3"/>
          <p:cNvSpPr txBox="1"/>
          <p:nvPr/>
        </p:nvSpPr>
        <p:spPr>
          <a:xfrm>
            <a:off x="528639" y="3318162"/>
            <a:ext cx="3314592" cy="1938992"/>
          </a:xfrm>
          <a:prstGeom prst="rect">
            <a:avLst/>
          </a:prstGeom>
          <a:solidFill>
            <a:schemeClr val="accent2">
              <a:lumMod val="40000"/>
              <a:lumOff val="60000"/>
            </a:schemeClr>
          </a:solidFill>
        </p:spPr>
        <p:txBody>
          <a:bodyPr wrap="square" rtlCol="0">
            <a:spAutoFit/>
          </a:bodyPr>
          <a:lstStyle/>
          <a:p>
            <a:r>
              <a:rPr lang="en-GB" sz="2000" dirty="0"/>
              <a:t>A</a:t>
            </a:r>
            <a:r>
              <a:rPr lang="en-GB" sz="2000" dirty="0" smtClean="0"/>
              <a:t>ll pupils need support sometimes.</a:t>
            </a:r>
          </a:p>
          <a:p>
            <a:endParaRPr lang="en-GB" sz="2000" dirty="0"/>
          </a:p>
          <a:p>
            <a:r>
              <a:rPr lang="en-GB" sz="2000" dirty="0" smtClean="0"/>
              <a:t>Intelligence is not fixed.</a:t>
            </a:r>
          </a:p>
          <a:p>
            <a:endParaRPr lang="en-GB" sz="2000" dirty="0"/>
          </a:p>
          <a:p>
            <a:r>
              <a:rPr lang="en-GB" sz="2000" dirty="0" smtClean="0"/>
              <a:t>Responsive grouping.</a:t>
            </a:r>
            <a:endParaRPr lang="en-GB" sz="2000" dirty="0"/>
          </a:p>
        </p:txBody>
      </p:sp>
      <p:sp>
        <p:nvSpPr>
          <p:cNvPr id="5" name="TextBox 4"/>
          <p:cNvSpPr txBox="1"/>
          <p:nvPr/>
        </p:nvSpPr>
        <p:spPr>
          <a:xfrm>
            <a:off x="7650871" y="588234"/>
            <a:ext cx="3957063" cy="646331"/>
          </a:xfrm>
          <a:prstGeom prst="rect">
            <a:avLst/>
          </a:prstGeom>
          <a:noFill/>
        </p:spPr>
        <p:txBody>
          <a:bodyPr wrap="square" rtlCol="0">
            <a:spAutoFit/>
          </a:bodyPr>
          <a:lstStyle/>
          <a:p>
            <a:r>
              <a:rPr lang="en-GB" sz="3600" dirty="0" smtClean="0"/>
              <a:t>Using technology</a:t>
            </a:r>
            <a:endParaRPr lang="en-GB" sz="3600" dirty="0"/>
          </a:p>
        </p:txBody>
      </p:sp>
      <p:sp>
        <p:nvSpPr>
          <p:cNvPr id="6" name="TextBox 5"/>
          <p:cNvSpPr txBox="1"/>
          <p:nvPr/>
        </p:nvSpPr>
        <p:spPr>
          <a:xfrm>
            <a:off x="6341740" y="3899877"/>
            <a:ext cx="5266194" cy="1938992"/>
          </a:xfrm>
          <a:prstGeom prst="rect">
            <a:avLst/>
          </a:prstGeom>
          <a:solidFill>
            <a:schemeClr val="accent2">
              <a:lumMod val="40000"/>
              <a:lumOff val="60000"/>
            </a:schemeClr>
          </a:solidFill>
        </p:spPr>
        <p:txBody>
          <a:bodyPr wrap="square" rtlCol="0">
            <a:spAutoFit/>
          </a:bodyPr>
          <a:lstStyle/>
          <a:p>
            <a:r>
              <a:rPr lang="en-GB" sz="2400" dirty="0" smtClean="0"/>
              <a:t>A </a:t>
            </a:r>
            <a:r>
              <a:rPr lang="en-GB" sz="2400" dirty="0" err="1" smtClean="0"/>
              <a:t>visualiser</a:t>
            </a:r>
            <a:endParaRPr lang="en-GB" sz="2400" dirty="0" smtClean="0"/>
          </a:p>
          <a:p>
            <a:endParaRPr lang="en-GB" sz="2400" dirty="0"/>
          </a:p>
          <a:p>
            <a:r>
              <a:rPr lang="en-GB" sz="2400" dirty="0" smtClean="0"/>
              <a:t>Speech-text software</a:t>
            </a:r>
          </a:p>
          <a:p>
            <a:endParaRPr lang="en-GB" sz="2400" dirty="0"/>
          </a:p>
          <a:p>
            <a:r>
              <a:rPr lang="en-GB" sz="2400" dirty="0" smtClean="0"/>
              <a:t>Apps that support procedural practice</a:t>
            </a:r>
            <a:endParaRPr lang="en-GB" sz="2400" dirty="0"/>
          </a:p>
        </p:txBody>
      </p:sp>
      <p:pic>
        <p:nvPicPr>
          <p:cNvPr id="7" name="Picture 6"/>
          <p:cNvPicPr>
            <a:picLocks noChangeAspect="1"/>
          </p:cNvPicPr>
          <p:nvPr/>
        </p:nvPicPr>
        <p:blipFill>
          <a:blip r:embed="rId2"/>
          <a:stretch>
            <a:fillRect/>
          </a:stretch>
        </p:blipFill>
        <p:spPr>
          <a:xfrm>
            <a:off x="528638" y="1319466"/>
            <a:ext cx="1809843" cy="1828894"/>
          </a:xfrm>
          <a:prstGeom prst="rect">
            <a:avLst/>
          </a:prstGeom>
        </p:spPr>
      </p:pic>
      <p:pic>
        <p:nvPicPr>
          <p:cNvPr id="8" name="Picture 7"/>
          <p:cNvPicPr>
            <a:picLocks noChangeAspect="1"/>
          </p:cNvPicPr>
          <p:nvPr/>
        </p:nvPicPr>
        <p:blipFill>
          <a:blip r:embed="rId3"/>
          <a:stretch>
            <a:fillRect/>
          </a:stretch>
        </p:blipFill>
        <p:spPr>
          <a:xfrm>
            <a:off x="9419149" y="1454325"/>
            <a:ext cx="2188786" cy="2096949"/>
          </a:xfrm>
          <a:prstGeom prst="rect">
            <a:avLst/>
          </a:prstGeom>
        </p:spPr>
      </p:pic>
      <p:pic>
        <p:nvPicPr>
          <p:cNvPr id="9" name="Picture 8"/>
          <p:cNvPicPr>
            <a:picLocks noChangeAspect="1"/>
          </p:cNvPicPr>
          <p:nvPr/>
        </p:nvPicPr>
        <p:blipFill>
          <a:blip r:embed="rId4"/>
          <a:stretch>
            <a:fillRect/>
          </a:stretch>
        </p:blipFill>
        <p:spPr>
          <a:xfrm>
            <a:off x="6341740" y="1477542"/>
            <a:ext cx="2372602" cy="2179358"/>
          </a:xfrm>
          <a:prstGeom prst="rect">
            <a:avLst/>
          </a:prstGeom>
        </p:spPr>
      </p:pic>
    </p:spTree>
    <p:extLst>
      <p:ext uri="{BB962C8B-B14F-4D97-AF65-F5344CB8AC3E}">
        <p14:creationId xmlns:p14="http://schemas.microsoft.com/office/powerpoint/2010/main" val="7800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P spid="5" grpId="0"/>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339" y="121554"/>
            <a:ext cx="12149306" cy="6736445"/>
          </a:xfrm>
          <a:prstGeom prst="rect">
            <a:avLst/>
          </a:prstGeom>
        </p:spPr>
      </p:pic>
    </p:spTree>
    <p:extLst>
      <p:ext uri="{BB962C8B-B14F-4D97-AF65-F5344CB8AC3E}">
        <p14:creationId xmlns:p14="http://schemas.microsoft.com/office/powerpoint/2010/main" val="4249961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0484" y="313897"/>
            <a:ext cx="4811779" cy="7047495"/>
          </a:xfrm>
          <a:prstGeom prst="rect">
            <a:avLst/>
          </a:prstGeom>
        </p:spPr>
      </p:pic>
      <p:pic>
        <p:nvPicPr>
          <p:cNvPr id="4" name="Picture 3"/>
          <p:cNvPicPr>
            <a:picLocks noChangeAspect="1"/>
          </p:cNvPicPr>
          <p:nvPr/>
        </p:nvPicPr>
        <p:blipFill rotWithShape="1">
          <a:blip r:embed="rId4"/>
          <a:srcRect r="5963"/>
          <a:stretch/>
        </p:blipFill>
        <p:spPr>
          <a:xfrm>
            <a:off x="6590034" y="0"/>
            <a:ext cx="5267905" cy="4047687"/>
          </a:xfrm>
          <a:prstGeom prst="rect">
            <a:avLst/>
          </a:prstGeom>
        </p:spPr>
      </p:pic>
      <p:pic>
        <p:nvPicPr>
          <p:cNvPr id="5" name="Picture 4"/>
          <p:cNvPicPr>
            <a:picLocks noChangeAspect="1"/>
          </p:cNvPicPr>
          <p:nvPr/>
        </p:nvPicPr>
        <p:blipFill rotWithShape="1">
          <a:blip r:embed="rId5"/>
          <a:srcRect t="7589"/>
          <a:stretch/>
        </p:blipFill>
        <p:spPr>
          <a:xfrm>
            <a:off x="6655871" y="3723437"/>
            <a:ext cx="5262331" cy="3467352"/>
          </a:xfrm>
          <a:prstGeom prst="rect">
            <a:avLst/>
          </a:prstGeom>
        </p:spPr>
      </p:pic>
    </p:spTree>
    <p:extLst>
      <p:ext uri="{BB962C8B-B14F-4D97-AF65-F5344CB8AC3E}">
        <p14:creationId xmlns:p14="http://schemas.microsoft.com/office/powerpoint/2010/main" val="151447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9"/>
          <p:cNvSpPr txBox="1"/>
          <p:nvPr/>
        </p:nvSpPr>
        <p:spPr>
          <a:xfrm>
            <a:off x="2760324" y="460761"/>
            <a:ext cx="9339208" cy="5139828"/>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400" dirty="0" smtClean="0">
                <a:solidFill>
                  <a:schemeClr val="dk1"/>
                </a:solidFill>
                <a:latin typeface="Calibri"/>
                <a:cs typeface="Calibri"/>
                <a:sym typeface="Calibri"/>
              </a:rPr>
              <a:t>Reflection questions</a:t>
            </a:r>
          </a:p>
          <a:p>
            <a:pPr marL="0" marR="0" lvl="0" indent="0" algn="l" rtl="0">
              <a:lnSpc>
                <a:spcPct val="100000"/>
              </a:lnSpc>
              <a:spcBef>
                <a:spcPts val="0"/>
              </a:spcBef>
              <a:spcAft>
                <a:spcPts val="0"/>
              </a:spcAft>
              <a:buClr>
                <a:srgbClr val="000000"/>
              </a:buClr>
              <a:buSzPts val="2800"/>
              <a:buFont typeface="Arial"/>
              <a:buNone/>
            </a:pPr>
            <a:endParaRPr lang="en-GB" sz="2400" b="0" i="0" u="none" strike="noStrike" cap="none" dirty="0">
              <a:solidFill>
                <a:schemeClr val="dk1"/>
              </a:solidFill>
              <a:latin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200" dirty="0" smtClean="0">
                <a:solidFill>
                  <a:schemeClr val="dk1"/>
                </a:solidFill>
                <a:latin typeface="Calibri"/>
                <a:cs typeface="Calibri"/>
                <a:sym typeface="Calibri"/>
              </a:rPr>
              <a:t>What messages are given around SEND and teaching and learning in your school?</a:t>
            </a:r>
          </a:p>
          <a:p>
            <a:pPr marL="0" marR="0" lvl="0" indent="0" algn="l" rtl="0">
              <a:lnSpc>
                <a:spcPct val="100000"/>
              </a:lnSpc>
              <a:spcBef>
                <a:spcPts val="0"/>
              </a:spcBef>
              <a:spcAft>
                <a:spcPts val="0"/>
              </a:spcAft>
              <a:buClr>
                <a:srgbClr val="000000"/>
              </a:buClr>
              <a:buSzPts val="2800"/>
              <a:buFont typeface="Arial"/>
              <a:buNone/>
            </a:pPr>
            <a:endParaRPr lang="en-GB" sz="2200" dirty="0">
              <a:solidFill>
                <a:schemeClr val="dk1"/>
              </a:solidFill>
              <a:latin typeface="Calibri"/>
              <a:cs typeface="Calibri"/>
              <a:sym typeface="Calibri"/>
            </a:endParaRPr>
          </a:p>
          <a:p>
            <a:pPr>
              <a:buSzPts val="2800"/>
            </a:pPr>
            <a:r>
              <a:rPr lang="en-GB" sz="2200" dirty="0">
                <a:solidFill>
                  <a:schemeClr val="dk1"/>
                </a:solidFill>
                <a:latin typeface="Calibri"/>
                <a:cs typeface="Calibri"/>
                <a:sym typeface="Calibri"/>
              </a:rPr>
              <a:t>Are teaching assistants included in training around effective teaching and learning approaches</a:t>
            </a:r>
            <a:r>
              <a:rPr lang="en-GB" sz="2200" dirty="0" smtClean="0">
                <a:solidFill>
                  <a:schemeClr val="dk1"/>
                </a:solidFill>
                <a:latin typeface="Calibri"/>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lang="en-GB" sz="2200" b="0" i="0" u="none" strike="noStrike" cap="none" dirty="0">
              <a:solidFill>
                <a:schemeClr val="dk1"/>
              </a:solidFill>
              <a:latin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200" dirty="0" smtClean="0">
                <a:solidFill>
                  <a:schemeClr val="dk1"/>
                </a:solidFill>
                <a:latin typeface="Calibri"/>
                <a:cs typeface="Calibri"/>
                <a:sym typeface="Calibri"/>
              </a:rPr>
              <a:t>Do your messages around effective teaching approaches for SEND match the evidence?</a:t>
            </a:r>
            <a:endParaRPr lang="en-GB" sz="2200" dirty="0">
              <a:solidFill>
                <a:schemeClr val="dk1"/>
              </a:solidFill>
              <a:latin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lang="en-GB" sz="2200" dirty="0">
              <a:solidFill>
                <a:schemeClr val="dk1"/>
              </a:solidFill>
              <a:latin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200" dirty="0" smtClean="0">
                <a:solidFill>
                  <a:schemeClr val="dk1"/>
                </a:solidFill>
                <a:latin typeface="Calibri"/>
                <a:cs typeface="Calibri"/>
                <a:sym typeface="Calibri"/>
              </a:rPr>
              <a:t>Are these five evidence-based teaching approaches well understood in your school?</a:t>
            </a:r>
          </a:p>
          <a:p>
            <a:pPr marL="0" marR="0" lvl="0" indent="0" algn="l" rtl="0">
              <a:lnSpc>
                <a:spcPct val="100000"/>
              </a:lnSpc>
              <a:spcBef>
                <a:spcPts val="0"/>
              </a:spcBef>
              <a:spcAft>
                <a:spcPts val="0"/>
              </a:spcAft>
              <a:buClr>
                <a:srgbClr val="000000"/>
              </a:buClr>
              <a:buSzPts val="2800"/>
              <a:buFont typeface="Arial"/>
              <a:buNone/>
            </a:pPr>
            <a:endParaRPr lang="en-GB" sz="2400" dirty="0">
              <a:solidFill>
                <a:schemeClr val="dk1"/>
              </a:solidFill>
              <a:latin typeface="Calibri"/>
              <a:cs typeface="Calibri"/>
              <a:sym typeface="Calibri"/>
            </a:endParaRPr>
          </a:p>
          <a:p>
            <a:pPr lvl="0">
              <a:buSzPts val="2800"/>
            </a:pPr>
            <a:r>
              <a:rPr lang="en-GB" dirty="0">
                <a:hlinkClick r:id="rId3"/>
              </a:rPr>
              <a:t>EEF blog: ‘Five-a-day’ to improve SEND outcomes | EEF (educationendowmentfoundation.org.uk</a:t>
            </a:r>
            <a:r>
              <a:rPr lang="en-GB" dirty="0" smtClean="0">
                <a:hlinkClick r:id="rId3"/>
              </a:rPr>
              <a:t>)</a:t>
            </a:r>
            <a:endParaRPr lang="en-GB" sz="2400" b="0" i="0" u="none" strike="noStrike" cap="none" dirty="0">
              <a:solidFill>
                <a:schemeClr val="dk1"/>
              </a:solidFill>
              <a:latin typeface="Calibri"/>
              <a:ea typeface="Arial"/>
              <a:cs typeface="Calibri"/>
              <a:sym typeface="Calibri"/>
            </a:endParaRPr>
          </a:p>
        </p:txBody>
      </p:sp>
      <p:pic>
        <p:nvPicPr>
          <p:cNvPr id="362" name="Google Shape;362;p29" descr="A picture containing drawing&#10;&#10;Description automatically generated"/>
          <p:cNvPicPr preferRelativeResize="0"/>
          <p:nvPr/>
        </p:nvPicPr>
        <p:blipFill rotWithShape="1">
          <a:blip r:embed="rId4">
            <a:alphaModFix/>
          </a:blip>
          <a:srcRect/>
          <a:stretch/>
        </p:blipFill>
        <p:spPr>
          <a:xfrm>
            <a:off x="315075" y="643970"/>
            <a:ext cx="2260314" cy="2785030"/>
          </a:xfrm>
          <a:prstGeom prst="rect">
            <a:avLst/>
          </a:prstGeom>
          <a:noFill/>
          <a:ln>
            <a:noFill/>
          </a:ln>
        </p:spPr>
      </p:pic>
      <p:sp>
        <p:nvSpPr>
          <p:cNvPr id="4" name="TextBox 3"/>
          <p:cNvSpPr txBox="1"/>
          <p:nvPr/>
        </p:nvSpPr>
        <p:spPr>
          <a:xfrm>
            <a:off x="315075" y="4277150"/>
            <a:ext cx="2180218" cy="1569660"/>
          </a:xfrm>
          <a:prstGeom prst="rect">
            <a:avLst/>
          </a:prstGeom>
          <a:solidFill>
            <a:schemeClr val="accent4">
              <a:lumMod val="20000"/>
              <a:lumOff val="80000"/>
            </a:schemeClr>
          </a:solidFill>
          <a:ln>
            <a:solidFill>
              <a:schemeClr val="tx1"/>
            </a:solidFill>
          </a:ln>
        </p:spPr>
        <p:txBody>
          <a:bodyPr wrap="square" rtlCol="0">
            <a:spAutoFit/>
          </a:bodyPr>
          <a:lstStyle/>
          <a:p>
            <a:r>
              <a:rPr lang="en-GB" sz="1600" dirty="0" smtClean="0"/>
              <a:t>What one action can you carry out when you get back to school, relevant to this Recommendation?</a:t>
            </a:r>
            <a:endParaRPr lang="en-GB" sz="1600" dirty="0"/>
          </a:p>
        </p:txBody>
      </p:sp>
    </p:spTree>
    <p:extLst>
      <p:ext uri="{BB962C8B-B14F-4D97-AF65-F5344CB8AC3E}">
        <p14:creationId xmlns:p14="http://schemas.microsoft.com/office/powerpoint/2010/main" val="32124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TextBox 1"/>
          <p:cNvSpPr txBox="1"/>
          <p:nvPr/>
        </p:nvSpPr>
        <p:spPr>
          <a:xfrm>
            <a:off x="873343" y="638423"/>
            <a:ext cx="10945504" cy="584775"/>
          </a:xfrm>
          <a:prstGeom prst="rect">
            <a:avLst/>
          </a:prstGeom>
          <a:noFill/>
        </p:spPr>
        <p:txBody>
          <a:bodyPr wrap="square" rtlCol="0">
            <a:spAutoFit/>
          </a:bodyPr>
          <a:lstStyle/>
          <a:p>
            <a:r>
              <a:rPr lang="en-GB" sz="3200" dirty="0" smtClean="0"/>
              <a:t>Where do OFSTED stand on curriculum for SEND?</a:t>
            </a:r>
            <a:endParaRPr lang="en-GB" sz="3200" dirty="0"/>
          </a:p>
        </p:txBody>
      </p:sp>
      <p:sp>
        <p:nvSpPr>
          <p:cNvPr id="4" name="Rectangle 3"/>
          <p:cNvSpPr/>
          <p:nvPr/>
        </p:nvSpPr>
        <p:spPr>
          <a:xfrm>
            <a:off x="873344" y="2663681"/>
            <a:ext cx="2978701" cy="307777"/>
          </a:xfrm>
          <a:prstGeom prst="rect">
            <a:avLst/>
          </a:prstGeom>
          <a:solidFill>
            <a:schemeClr val="accent1">
              <a:lumMod val="20000"/>
              <a:lumOff val="80000"/>
            </a:schemeClr>
          </a:solidFill>
        </p:spPr>
        <p:txBody>
          <a:bodyPr wrap="none">
            <a:spAutoFit/>
          </a:bodyPr>
          <a:lstStyle/>
          <a:p>
            <a:r>
              <a:rPr lang="en-GB" dirty="0" smtClean="0"/>
              <a:t>Learners </a:t>
            </a:r>
            <a:r>
              <a:rPr lang="en-GB" dirty="0"/>
              <a:t>study </a:t>
            </a:r>
            <a:r>
              <a:rPr lang="en-GB" b="1" dirty="0"/>
              <a:t>the full curriculum</a:t>
            </a:r>
            <a:endParaRPr lang="en-GB" dirty="0"/>
          </a:p>
        </p:txBody>
      </p:sp>
      <p:sp>
        <p:nvSpPr>
          <p:cNvPr id="5" name="Rectangle 4"/>
          <p:cNvSpPr/>
          <p:nvPr/>
        </p:nvSpPr>
        <p:spPr>
          <a:xfrm>
            <a:off x="873344" y="1620927"/>
            <a:ext cx="10386327" cy="738664"/>
          </a:xfrm>
          <a:prstGeom prst="rect">
            <a:avLst/>
          </a:prstGeom>
          <a:solidFill>
            <a:schemeClr val="accent1">
              <a:lumMod val="20000"/>
              <a:lumOff val="80000"/>
            </a:schemeClr>
          </a:solidFill>
        </p:spPr>
        <p:txBody>
          <a:bodyPr wrap="square">
            <a:spAutoFit/>
          </a:bodyPr>
          <a:lstStyle/>
          <a:p>
            <a:pPr marL="0" lvl="0" indent="0">
              <a:lnSpc>
                <a:spcPct val="150000"/>
              </a:lnSpc>
              <a:buNone/>
            </a:pPr>
            <a:r>
              <a:rPr lang="en-GB" altLang="en-US" dirty="0"/>
              <a:t>There </a:t>
            </a:r>
            <a:r>
              <a:rPr lang="en-GB" altLang="en-US" b="1" dirty="0"/>
              <a:t>is high academic/vocational/technical ambition for all pupils</a:t>
            </a:r>
            <a:r>
              <a:rPr lang="en-GB" altLang="en-US" dirty="0"/>
              <a:t>, and the school </a:t>
            </a:r>
            <a:r>
              <a:rPr lang="en-GB" altLang="en-US" b="1" dirty="0"/>
              <a:t>does not offer disadvantaged pupils or pupils with SEND a reduced curriculum.</a:t>
            </a:r>
          </a:p>
        </p:txBody>
      </p:sp>
      <p:sp>
        <p:nvSpPr>
          <p:cNvPr id="6" name="Rectangle 5"/>
          <p:cNvSpPr/>
          <p:nvPr/>
        </p:nvSpPr>
        <p:spPr>
          <a:xfrm>
            <a:off x="873343" y="3182141"/>
            <a:ext cx="10386327" cy="738664"/>
          </a:xfrm>
          <a:prstGeom prst="rect">
            <a:avLst/>
          </a:prstGeom>
          <a:solidFill>
            <a:schemeClr val="accent1">
              <a:lumMod val="20000"/>
              <a:lumOff val="80000"/>
            </a:schemeClr>
          </a:solidFill>
        </p:spPr>
        <p:txBody>
          <a:bodyPr wrap="square">
            <a:spAutoFit/>
          </a:bodyPr>
          <a:lstStyle/>
          <a:p>
            <a:pPr lvl="0" eaLnBrk="0" fontAlgn="base" hangingPunct="0">
              <a:lnSpc>
                <a:spcPct val="150000"/>
              </a:lnSpc>
              <a:spcBef>
                <a:spcPct val="0"/>
              </a:spcBef>
              <a:spcAft>
                <a:spcPct val="0"/>
              </a:spcAft>
              <a:buClrTx/>
            </a:pPr>
            <a:r>
              <a:rPr lang="en-US" altLang="en-US" dirty="0">
                <a:solidFill>
                  <a:srgbClr val="0B0C0C"/>
                </a:solidFill>
              </a:rPr>
              <a:t>Inspectors will evaluate </a:t>
            </a:r>
            <a:r>
              <a:rPr lang="en-US" altLang="en-US" b="1" dirty="0">
                <a:solidFill>
                  <a:srgbClr val="0B0C0C"/>
                </a:solidFill>
              </a:rPr>
              <a:t>evidence of the impact of the curriculum</a:t>
            </a:r>
            <a:r>
              <a:rPr lang="en-US" altLang="en-US" dirty="0">
                <a:solidFill>
                  <a:srgbClr val="0B0C0C"/>
                </a:solidFill>
              </a:rPr>
              <a:t>, including on the most disadvantaged pupils. This includes pupils with </a:t>
            </a:r>
            <a:r>
              <a:rPr lang="en-US" altLang="en-US" dirty="0">
                <a:solidFill>
                  <a:schemeClr val="tx1"/>
                </a:solidFill>
              </a:rPr>
              <a:t>SEND</a:t>
            </a:r>
            <a:r>
              <a:rPr lang="en-US" altLang="en-US" dirty="0">
                <a:solidFill>
                  <a:srgbClr val="0B0C0C"/>
                </a:solidFill>
              </a:rPr>
              <a:t>.</a:t>
            </a:r>
            <a:r>
              <a:rPr lang="en-US" altLang="en-US" dirty="0">
                <a:solidFill>
                  <a:schemeClr val="tx1"/>
                </a:solidFill>
              </a:rPr>
              <a:t> </a:t>
            </a:r>
          </a:p>
        </p:txBody>
      </p:sp>
      <p:sp>
        <p:nvSpPr>
          <p:cNvPr id="7" name="Rectangle 6"/>
          <p:cNvSpPr/>
          <p:nvPr/>
        </p:nvSpPr>
        <p:spPr>
          <a:xfrm>
            <a:off x="873344" y="4131488"/>
            <a:ext cx="10386326" cy="415498"/>
          </a:xfrm>
          <a:prstGeom prst="rect">
            <a:avLst/>
          </a:prstGeom>
          <a:solidFill>
            <a:schemeClr val="accent1">
              <a:lumMod val="20000"/>
              <a:lumOff val="80000"/>
            </a:schemeClr>
          </a:solidFill>
        </p:spPr>
        <p:txBody>
          <a:bodyPr wrap="square">
            <a:spAutoFit/>
          </a:bodyPr>
          <a:lstStyle/>
          <a:p>
            <a:pPr marL="0" lvl="0" indent="0">
              <a:lnSpc>
                <a:spcPct val="150000"/>
              </a:lnSpc>
              <a:buNone/>
            </a:pPr>
            <a:r>
              <a:rPr lang="en-GB" altLang="en-US" dirty="0"/>
              <a:t>Disadvantaged pupils and pupils with SEND </a:t>
            </a:r>
            <a:r>
              <a:rPr lang="en-GB" altLang="en-US" b="1" dirty="0"/>
              <a:t>acquire the knowledge and cultural capital they need to succeed in life.</a:t>
            </a:r>
          </a:p>
        </p:txBody>
      </p:sp>
    </p:spTree>
    <p:extLst>
      <p:ext uri="{BB962C8B-B14F-4D97-AF65-F5344CB8AC3E}">
        <p14:creationId xmlns:p14="http://schemas.microsoft.com/office/powerpoint/2010/main" val="29735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3200" dirty="0" smtClean="0"/>
              <a:t>What does that mean for curriculum design?</a:t>
            </a:r>
            <a:endParaRPr lang="en-GB" sz="3200" dirty="0"/>
          </a:p>
        </p:txBody>
      </p:sp>
      <p:sp>
        <p:nvSpPr>
          <p:cNvPr id="3" name="TextBox 2"/>
          <p:cNvSpPr txBox="1"/>
          <p:nvPr/>
        </p:nvSpPr>
        <p:spPr>
          <a:xfrm>
            <a:off x="753466" y="1156656"/>
            <a:ext cx="10826496" cy="4708981"/>
          </a:xfrm>
          <a:prstGeom prst="rect">
            <a:avLst/>
          </a:prstGeom>
          <a:solidFill>
            <a:schemeClr val="accent1">
              <a:lumMod val="20000"/>
              <a:lumOff val="80000"/>
            </a:schemeClr>
          </a:solidFill>
        </p:spPr>
        <p:txBody>
          <a:bodyPr wrap="square" rtlCol="0">
            <a:spAutoFit/>
          </a:bodyPr>
          <a:lstStyle/>
          <a:p>
            <a:pPr marL="342900" indent="-342900">
              <a:buAutoNum type="arabicPeriod"/>
            </a:pPr>
            <a:r>
              <a:rPr lang="en-GB" sz="2000" b="1" dirty="0" smtClean="0"/>
              <a:t>Plan a curriculum in line with the principles of cognitive science, i.e.:</a:t>
            </a:r>
          </a:p>
          <a:p>
            <a:r>
              <a:rPr lang="en-GB" sz="2000" dirty="0"/>
              <a:t>	</a:t>
            </a:r>
            <a:r>
              <a:rPr lang="en-GB" sz="2000" dirty="0" smtClean="0"/>
              <a:t>i.   new knowledge builds on knowledge already encountered, with explicit links made 	between topics.</a:t>
            </a:r>
          </a:p>
          <a:p>
            <a:r>
              <a:rPr lang="en-GB" sz="2000" dirty="0"/>
              <a:t>	</a:t>
            </a:r>
            <a:r>
              <a:rPr lang="en-GB" sz="2000" dirty="0" smtClean="0"/>
              <a:t>ii.  retrieval practice is a consistent part of classroom practice.</a:t>
            </a:r>
          </a:p>
          <a:p>
            <a:r>
              <a:rPr lang="en-GB" sz="2000" dirty="0"/>
              <a:t>	</a:t>
            </a:r>
            <a:r>
              <a:rPr lang="en-GB" sz="2000" dirty="0" smtClean="0"/>
              <a:t>iii. cognitive load is well-managed, so that students are accessing new content in 	manageable ‘chunks’</a:t>
            </a:r>
          </a:p>
          <a:p>
            <a:endParaRPr lang="en-GB" sz="2000" dirty="0"/>
          </a:p>
          <a:p>
            <a:r>
              <a:rPr lang="en-GB" sz="2000" dirty="0" smtClean="0"/>
              <a:t>2.    </a:t>
            </a:r>
            <a:r>
              <a:rPr lang="en-GB" sz="2000" b="1" dirty="0" smtClean="0"/>
              <a:t>Allow all students to access all the content, knowing that not all will learn at the 	same rate. Make this successful by:</a:t>
            </a:r>
          </a:p>
          <a:p>
            <a:r>
              <a:rPr lang="en-GB" sz="2000" dirty="0"/>
              <a:t>	</a:t>
            </a:r>
            <a:r>
              <a:rPr lang="en-GB" sz="2000" dirty="0" smtClean="0"/>
              <a:t>i.   Building in opportunities for formative assessment.</a:t>
            </a:r>
          </a:p>
          <a:p>
            <a:r>
              <a:rPr lang="en-GB" sz="2000" dirty="0"/>
              <a:t>	</a:t>
            </a:r>
            <a:r>
              <a:rPr lang="en-GB" sz="2000" dirty="0" smtClean="0"/>
              <a:t>ii.  In your planning, separating core content from aspirational content.</a:t>
            </a:r>
          </a:p>
          <a:p>
            <a:r>
              <a:rPr lang="en-GB" sz="2000" dirty="0"/>
              <a:t>	</a:t>
            </a:r>
            <a:r>
              <a:rPr lang="en-GB" sz="2000" dirty="0" smtClean="0"/>
              <a:t>iii. Teaching in a way that supports cognitive and metacognitive processes, using 	explicit instruction, dual coding, worked examples, etc.</a:t>
            </a:r>
          </a:p>
          <a:p>
            <a:r>
              <a:rPr lang="en-GB" sz="2000" dirty="0"/>
              <a:t>	</a:t>
            </a:r>
            <a:r>
              <a:rPr lang="en-GB" sz="2000" dirty="0" smtClean="0"/>
              <a:t>iv. Anticipating what may need to be retaught to certain students, what needs a 	scaffold, etc.</a:t>
            </a:r>
          </a:p>
        </p:txBody>
      </p:sp>
    </p:spTree>
    <p:extLst>
      <p:ext uri="{BB962C8B-B14F-4D97-AF65-F5344CB8AC3E}">
        <p14:creationId xmlns:p14="http://schemas.microsoft.com/office/powerpoint/2010/main" val="105718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txBox="1"/>
          <p:nvPr/>
        </p:nvSpPr>
        <p:spPr>
          <a:xfrm>
            <a:off x="2760324" y="460761"/>
            <a:ext cx="9339208" cy="5570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400" b="0" i="0" u="none" strike="noStrike" cap="none" dirty="0">
                <a:solidFill>
                  <a:schemeClr val="dk1"/>
                </a:solidFill>
                <a:latin typeface="Calibri"/>
                <a:ea typeface="Calibri"/>
                <a:cs typeface="Calibri"/>
                <a:sym typeface="Calibri"/>
              </a:rPr>
              <a:t>• Small-group and one-to-one interventions can be a powerful tool but must be used carefully. Ineffective use of interventions can create a barrier to the inclusion of pupils with SEND. </a:t>
            </a:r>
            <a:endParaRPr lang="en-GB"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400" b="0" i="0" u="none" strike="noStrike" cap="none" dirty="0">
                <a:solidFill>
                  <a:schemeClr val="dk1"/>
                </a:solidFill>
                <a:latin typeface="Calibri"/>
                <a:ea typeface="Calibri"/>
                <a:cs typeface="Calibri"/>
                <a:sym typeface="Calibri"/>
              </a:rPr>
              <a:t>• High quality teaching should reduce the need for extra support, but it is likely that some pupils will require high quality, structured, targeted interventions to make progress</a:t>
            </a:r>
            <a:r>
              <a:rPr lang="en-GB" sz="24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400" b="0" i="0" u="none" strike="noStrike" cap="none" dirty="0">
                <a:solidFill>
                  <a:schemeClr val="dk1"/>
                </a:solidFill>
                <a:latin typeface="Calibri"/>
                <a:ea typeface="Calibri"/>
                <a:cs typeface="Calibri"/>
                <a:sym typeface="Calibri"/>
              </a:rPr>
              <a:t>• The intensity of intervention (from universal to targeted to specialist) should increase with need. </a:t>
            </a:r>
            <a:endParaRPr lang="en-GB"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400" b="0" i="0" u="none" strike="noStrike" cap="none" dirty="0">
                <a:solidFill>
                  <a:schemeClr val="dk1"/>
                </a:solidFill>
                <a:latin typeface="Calibri"/>
                <a:ea typeface="Calibri"/>
                <a:cs typeface="Calibri"/>
                <a:sym typeface="Calibri"/>
              </a:rPr>
              <a:t>• Interventions should be carefully targeted through identification and assessment of need. </a:t>
            </a:r>
            <a:endParaRPr lang="en-GB"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400" b="0" i="0" u="none" strike="noStrike" cap="none" dirty="0">
                <a:solidFill>
                  <a:schemeClr val="dk1"/>
                </a:solidFill>
                <a:latin typeface="Calibri"/>
                <a:ea typeface="Calibri"/>
                <a:cs typeface="Calibri"/>
                <a:sym typeface="Calibri"/>
              </a:rPr>
              <a:t>• Interventions should be applied using the principles of effective implementation described in the EEF’s guidance on Implementation</a:t>
            </a:r>
            <a:r>
              <a:rPr lang="en-GB" sz="2400" b="0" i="0" u="none" strike="noStrike" cap="none" dirty="0" smtClean="0">
                <a:solidFill>
                  <a:schemeClr val="dk1"/>
                </a:solidFill>
                <a:latin typeface="Calibri"/>
                <a:ea typeface="Calibri"/>
                <a:cs typeface="Calibri"/>
                <a:sym typeface="Calibri"/>
              </a:rPr>
              <a:t>.</a:t>
            </a:r>
          </a:p>
          <a:p>
            <a:pPr lvl="0">
              <a:buSzPts val="2800"/>
            </a:pPr>
            <a:r>
              <a:rPr lang="en-GB" sz="2000" dirty="0">
                <a:hlinkClick r:id="rId3"/>
              </a:rPr>
              <a:t>Implementation | EEF (educationendowmentfoundation.org.uk)</a:t>
            </a:r>
            <a:endParaRPr sz="2000" b="0" i="0" u="none" strike="noStrike" cap="none" dirty="0">
              <a:solidFill>
                <a:schemeClr val="dk1"/>
              </a:solidFill>
              <a:latin typeface="Calibri"/>
              <a:ea typeface="Calibri"/>
              <a:cs typeface="Calibri"/>
              <a:sym typeface="Calibri"/>
            </a:endParaRPr>
          </a:p>
        </p:txBody>
      </p:sp>
      <p:pic>
        <p:nvPicPr>
          <p:cNvPr id="394" name="Google Shape;394;p30" descr="A close up of a logo&#10;&#10;Description automatically generated"/>
          <p:cNvPicPr preferRelativeResize="0"/>
          <p:nvPr/>
        </p:nvPicPr>
        <p:blipFill rotWithShape="1">
          <a:blip r:embed="rId4">
            <a:alphaModFix/>
          </a:blip>
          <a:srcRect/>
          <a:stretch/>
        </p:blipFill>
        <p:spPr>
          <a:xfrm>
            <a:off x="273978" y="643970"/>
            <a:ext cx="2282366" cy="2785030"/>
          </a:xfrm>
          <a:prstGeom prst="rect">
            <a:avLst/>
          </a:prstGeom>
          <a:noFill/>
          <a:ln>
            <a:noFill/>
          </a:ln>
        </p:spPr>
      </p:pic>
    </p:spTree>
    <p:extLst>
      <p:ext uri="{BB962C8B-B14F-4D97-AF65-F5344CB8AC3E}">
        <p14:creationId xmlns:p14="http://schemas.microsoft.com/office/powerpoint/2010/main" val="10436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4000" dirty="0" smtClean="0"/>
              <a:t>Selecting interventions</a:t>
            </a:r>
            <a:endParaRPr lang="en-GB" sz="4000" dirty="0"/>
          </a:p>
        </p:txBody>
      </p:sp>
      <p:pic>
        <p:nvPicPr>
          <p:cNvPr id="3" name="Google Shape;1444;p130" descr="A picture containing calendar&#10;&#10;Description automatically generated"/>
          <p:cNvPicPr preferRelativeResize="0"/>
          <p:nvPr/>
        </p:nvPicPr>
        <p:blipFill rotWithShape="1">
          <a:blip r:embed="rId2">
            <a:alphaModFix/>
          </a:blip>
          <a:srcRect/>
          <a:stretch/>
        </p:blipFill>
        <p:spPr>
          <a:xfrm>
            <a:off x="7389925" y="65034"/>
            <a:ext cx="4715143" cy="6723433"/>
          </a:xfrm>
          <a:prstGeom prst="rect">
            <a:avLst/>
          </a:prstGeom>
          <a:noFill/>
          <a:ln>
            <a:noFill/>
          </a:ln>
        </p:spPr>
      </p:pic>
    </p:spTree>
    <p:extLst>
      <p:ext uri="{BB962C8B-B14F-4D97-AF65-F5344CB8AC3E}">
        <p14:creationId xmlns:p14="http://schemas.microsoft.com/office/powerpoint/2010/main" val="355503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f2a549c920_0_7"/>
          <p:cNvSpPr txBox="1"/>
          <p:nvPr/>
        </p:nvSpPr>
        <p:spPr>
          <a:xfrm>
            <a:off x="554179" y="381727"/>
            <a:ext cx="8872200" cy="735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ED7D31"/>
              </a:buClr>
              <a:buSzPts val="2800"/>
              <a:buFont typeface="Arial"/>
              <a:buNone/>
              <a:tabLst/>
              <a:defRPr/>
            </a:pPr>
            <a:r>
              <a:rPr kumimoji="0" lang="en-GB" sz="2800" b="1" i="0" u="none" strike="noStrike" kern="1200" cap="none" spc="0" normalizeH="0" baseline="0" noProof="0">
                <a:ln>
                  <a:noFill/>
                </a:ln>
                <a:solidFill>
                  <a:srgbClr val="ED7D31"/>
                </a:solidFill>
                <a:effectLst/>
                <a:uLnTx/>
                <a:uFillTx/>
                <a:latin typeface="Arial"/>
                <a:ea typeface="Arial"/>
                <a:cs typeface="Arial"/>
                <a:sym typeface="Arial"/>
              </a:rPr>
              <a:t>Why we do it</a:t>
            </a:r>
            <a:endParaRPr kumimoji="0" sz="2800" b="0" i="0" u="none" strike="noStrike" kern="1200" cap="none" spc="0" normalizeH="0" baseline="0" noProof="0">
              <a:ln>
                <a:noFill/>
              </a:ln>
              <a:solidFill>
                <a:srgbClr val="ED7D31"/>
              </a:solidFill>
              <a:effectLst/>
              <a:uLnTx/>
              <a:uFillTx/>
              <a:latin typeface="Arial"/>
              <a:ea typeface="Arial"/>
              <a:cs typeface="Arial"/>
              <a:sym typeface="Arial"/>
            </a:endParaRPr>
          </a:p>
        </p:txBody>
      </p:sp>
      <p:pic>
        <p:nvPicPr>
          <p:cNvPr id="270" name="Google Shape;270;gf2a549c920_0_7"/>
          <p:cNvPicPr preferRelativeResize="0"/>
          <p:nvPr/>
        </p:nvPicPr>
        <p:blipFill rotWithShape="1">
          <a:blip r:embed="rId3">
            <a:alphaModFix/>
          </a:blip>
          <a:srcRect/>
          <a:stretch/>
        </p:blipFill>
        <p:spPr>
          <a:xfrm>
            <a:off x="2886661" y="381727"/>
            <a:ext cx="6648262" cy="6537959"/>
          </a:xfrm>
          <a:prstGeom prst="rect">
            <a:avLst/>
          </a:prstGeom>
          <a:noFill/>
          <a:ln>
            <a:noFill/>
          </a:ln>
        </p:spPr>
      </p:pic>
    </p:spTree>
    <p:extLst>
      <p:ext uri="{BB962C8B-B14F-4D97-AF65-F5344CB8AC3E}">
        <p14:creationId xmlns:p14="http://schemas.microsoft.com/office/powerpoint/2010/main" val="3694942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GB" sz="3200" dirty="0" smtClean="0"/>
              <a:t>Which interventions to run</a:t>
            </a:r>
            <a:endParaRPr lang="en-GB" sz="3200" dirty="0"/>
          </a:p>
        </p:txBody>
      </p:sp>
      <p:pic>
        <p:nvPicPr>
          <p:cNvPr id="3" name="Picture 2"/>
          <p:cNvPicPr>
            <a:picLocks noChangeAspect="1"/>
          </p:cNvPicPr>
          <p:nvPr/>
        </p:nvPicPr>
        <p:blipFill>
          <a:blip r:embed="rId2"/>
          <a:stretch>
            <a:fillRect/>
          </a:stretch>
        </p:blipFill>
        <p:spPr>
          <a:xfrm>
            <a:off x="293657" y="952692"/>
            <a:ext cx="4234167" cy="2109034"/>
          </a:xfrm>
          <a:prstGeom prst="rect">
            <a:avLst/>
          </a:prstGeom>
        </p:spPr>
      </p:pic>
      <p:pic>
        <p:nvPicPr>
          <p:cNvPr id="4" name="Picture 3"/>
          <p:cNvPicPr>
            <a:picLocks noChangeAspect="1"/>
          </p:cNvPicPr>
          <p:nvPr/>
        </p:nvPicPr>
        <p:blipFill>
          <a:blip r:embed="rId3"/>
          <a:stretch>
            <a:fillRect/>
          </a:stretch>
        </p:blipFill>
        <p:spPr>
          <a:xfrm>
            <a:off x="4659389" y="952692"/>
            <a:ext cx="4781468" cy="1674005"/>
          </a:xfrm>
          <a:prstGeom prst="rect">
            <a:avLst/>
          </a:prstGeom>
        </p:spPr>
      </p:pic>
      <p:pic>
        <p:nvPicPr>
          <p:cNvPr id="5" name="Picture 4"/>
          <p:cNvPicPr/>
          <p:nvPr/>
        </p:nvPicPr>
        <p:blipFill rotWithShape="1">
          <a:blip r:embed="rId4"/>
          <a:srcRect l="-222" t="2566" r="222" b="8127"/>
          <a:stretch/>
        </p:blipFill>
        <p:spPr bwMode="auto">
          <a:xfrm>
            <a:off x="293657" y="3178039"/>
            <a:ext cx="4101362" cy="2288696"/>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a:stretch>
            <a:fillRect/>
          </a:stretch>
        </p:blipFill>
        <p:spPr>
          <a:xfrm>
            <a:off x="9572423" y="586070"/>
            <a:ext cx="2492264" cy="3536842"/>
          </a:xfrm>
          <a:prstGeom prst="rect">
            <a:avLst/>
          </a:prstGeom>
        </p:spPr>
      </p:pic>
      <p:pic>
        <p:nvPicPr>
          <p:cNvPr id="7" name="Picture 6"/>
          <p:cNvPicPr>
            <a:picLocks noChangeAspect="1"/>
          </p:cNvPicPr>
          <p:nvPr/>
        </p:nvPicPr>
        <p:blipFill>
          <a:blip r:embed="rId6"/>
          <a:stretch>
            <a:fillRect/>
          </a:stretch>
        </p:blipFill>
        <p:spPr>
          <a:xfrm>
            <a:off x="4598506" y="4596181"/>
            <a:ext cx="7466181" cy="1944592"/>
          </a:xfrm>
          <a:prstGeom prst="rect">
            <a:avLst/>
          </a:prstGeom>
        </p:spPr>
      </p:pic>
    </p:spTree>
    <p:extLst>
      <p:ext uri="{BB962C8B-B14F-4D97-AF65-F5344CB8AC3E}">
        <p14:creationId xmlns:p14="http://schemas.microsoft.com/office/powerpoint/2010/main" val="70659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txBox="1"/>
          <p:nvPr/>
        </p:nvSpPr>
        <p:spPr>
          <a:xfrm>
            <a:off x="2760324" y="643970"/>
            <a:ext cx="9339208" cy="2246729"/>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a:buSzPts val="2800"/>
            </a:pPr>
            <a:r>
              <a:rPr lang="en-GB" sz="2800" dirty="0" smtClean="0">
                <a:solidFill>
                  <a:schemeClr val="dk1"/>
                </a:solidFill>
                <a:latin typeface="Calibri"/>
                <a:ea typeface="Calibri"/>
                <a:cs typeface="Calibri"/>
                <a:sym typeface="Calibri"/>
              </a:rPr>
              <a:t>Reflection questions</a:t>
            </a:r>
          </a:p>
          <a:p>
            <a:pPr>
              <a:buSzPts val="2800"/>
            </a:pPr>
            <a:endParaRPr lang="en-GB" sz="2800" dirty="0" smtClean="0">
              <a:solidFill>
                <a:schemeClr val="dk1"/>
              </a:solidFill>
              <a:latin typeface="Calibri"/>
              <a:ea typeface="Calibri"/>
              <a:cs typeface="Calibri"/>
              <a:sym typeface="Calibri"/>
            </a:endParaRPr>
          </a:p>
          <a:p>
            <a:pPr>
              <a:buSzPts val="2800"/>
            </a:pPr>
            <a:r>
              <a:rPr lang="en-GB" sz="2800" dirty="0" smtClean="0">
                <a:solidFill>
                  <a:schemeClr val="dk1"/>
                </a:solidFill>
                <a:latin typeface="Calibri"/>
                <a:ea typeface="Calibri"/>
                <a:cs typeface="Calibri"/>
                <a:sym typeface="Calibri"/>
              </a:rPr>
              <a:t>Is TARGET enacte</a:t>
            </a:r>
            <a:r>
              <a:rPr lang="en-GB" sz="2800" dirty="0" smtClean="0">
                <a:solidFill>
                  <a:schemeClr val="dk1"/>
                </a:solidFill>
                <a:latin typeface="Calibri"/>
                <a:ea typeface="Calibri"/>
                <a:cs typeface="Calibri"/>
                <a:sym typeface="Calibri"/>
              </a:rPr>
              <a:t>d in your school?</a:t>
            </a:r>
          </a:p>
          <a:p>
            <a:pPr>
              <a:buSzPts val="2800"/>
            </a:pPr>
            <a:endParaRPr lang="en-GB" sz="2800" dirty="0">
              <a:solidFill>
                <a:schemeClr val="dk1"/>
              </a:solidFill>
              <a:latin typeface="Calibri"/>
              <a:ea typeface="Calibri"/>
              <a:cs typeface="Calibri"/>
              <a:sym typeface="Calibri"/>
            </a:endParaRPr>
          </a:p>
          <a:p>
            <a:pPr>
              <a:buSzPts val="2800"/>
            </a:pPr>
            <a:endParaRPr lang="en-GB" sz="2800" dirty="0" smtClean="0">
              <a:solidFill>
                <a:schemeClr val="dk1"/>
              </a:solidFill>
              <a:latin typeface="Calibri"/>
              <a:ea typeface="Calibri"/>
              <a:cs typeface="Calibri"/>
              <a:sym typeface="Calibri"/>
            </a:endParaRPr>
          </a:p>
        </p:txBody>
      </p:sp>
      <p:pic>
        <p:nvPicPr>
          <p:cNvPr id="394" name="Google Shape;394;p30" descr="A close up of a logo&#10;&#10;Description automatically generated"/>
          <p:cNvPicPr preferRelativeResize="0"/>
          <p:nvPr/>
        </p:nvPicPr>
        <p:blipFill rotWithShape="1">
          <a:blip r:embed="rId3">
            <a:alphaModFix/>
          </a:blip>
          <a:srcRect/>
          <a:stretch/>
        </p:blipFill>
        <p:spPr>
          <a:xfrm>
            <a:off x="273978" y="643970"/>
            <a:ext cx="2282366" cy="2785030"/>
          </a:xfrm>
          <a:prstGeom prst="rect">
            <a:avLst/>
          </a:prstGeom>
          <a:noFill/>
          <a:ln>
            <a:noFill/>
          </a:ln>
        </p:spPr>
      </p:pic>
      <p:pic>
        <p:nvPicPr>
          <p:cNvPr id="4" name="Google Shape;1444;p130" descr="A picture containing calendar&#10;&#10;Description automatically generated"/>
          <p:cNvPicPr preferRelativeResize="0"/>
          <p:nvPr/>
        </p:nvPicPr>
        <p:blipFill rotWithShape="1">
          <a:blip r:embed="rId4">
            <a:alphaModFix/>
          </a:blip>
          <a:srcRect/>
          <a:stretch/>
        </p:blipFill>
        <p:spPr>
          <a:xfrm>
            <a:off x="8355243" y="1137765"/>
            <a:ext cx="2975028" cy="5294714"/>
          </a:xfrm>
          <a:prstGeom prst="rect">
            <a:avLst/>
          </a:prstGeom>
          <a:noFill/>
          <a:ln>
            <a:noFill/>
          </a:ln>
        </p:spPr>
      </p:pic>
    </p:spTree>
    <p:extLst>
      <p:ext uri="{BB962C8B-B14F-4D97-AF65-F5344CB8AC3E}">
        <p14:creationId xmlns:p14="http://schemas.microsoft.com/office/powerpoint/2010/main" val="30843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p:nvPr/>
        </p:nvSpPr>
        <p:spPr>
          <a:xfrm>
            <a:off x="2751615" y="643971"/>
            <a:ext cx="9339208" cy="3970318"/>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Calibri"/>
                <a:ea typeface="Calibri"/>
                <a:cs typeface="Calibri"/>
                <a:sym typeface="Calibri"/>
              </a:rPr>
              <a:t>• Effective deployment of teaching assistants (TAs) is critical. School leaders should pay careful attention to the roles of TAs and ensure they have a positive impact on pupils with SEND.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Calibri"/>
                <a:ea typeface="Calibri"/>
                <a:cs typeface="Calibri"/>
                <a:sym typeface="Calibri"/>
              </a:rPr>
              <a:t>• TAs should supplement, not replace, teaching from the classroom teacher.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Calibri"/>
                <a:ea typeface="Calibri"/>
                <a:cs typeface="Calibri"/>
                <a:sym typeface="Calibri"/>
              </a:rPr>
              <a:t>• The EEF’s guidance report </a:t>
            </a:r>
            <a:r>
              <a:rPr lang="en-GB" sz="2800" b="0" i="1" u="none" strike="noStrike" cap="none" dirty="0">
                <a:solidFill>
                  <a:schemeClr val="dk1"/>
                </a:solidFill>
                <a:latin typeface="Calibri"/>
                <a:ea typeface="Calibri"/>
                <a:cs typeface="Calibri"/>
                <a:sym typeface="Calibri"/>
              </a:rPr>
              <a:t>Making Best Use of Teaching Assistants</a:t>
            </a:r>
            <a:r>
              <a:rPr lang="en-GB" sz="2800" b="0" i="0" u="none" strike="noStrike" cap="none" dirty="0">
                <a:solidFill>
                  <a:schemeClr val="dk1"/>
                </a:solidFill>
                <a:latin typeface="Calibri"/>
                <a:ea typeface="Calibri"/>
                <a:cs typeface="Calibri"/>
                <a:sym typeface="Calibri"/>
              </a:rPr>
              <a:t> provides detailed recommendations. </a:t>
            </a:r>
            <a:endParaRPr sz="2400" b="0" i="0" u="none" strike="noStrike" cap="none" dirty="0">
              <a:solidFill>
                <a:schemeClr val="dk1"/>
              </a:solidFill>
              <a:latin typeface="Calibri"/>
              <a:ea typeface="Calibri"/>
              <a:cs typeface="Calibri"/>
              <a:sym typeface="Calibri"/>
            </a:endParaRPr>
          </a:p>
        </p:txBody>
      </p:sp>
      <p:pic>
        <p:nvPicPr>
          <p:cNvPr id="400" name="Google Shape;400;p31" descr="A close up of a logo&#10;&#10;Description automatically generated"/>
          <p:cNvPicPr preferRelativeResize="0"/>
          <p:nvPr/>
        </p:nvPicPr>
        <p:blipFill rotWithShape="1">
          <a:blip r:embed="rId3">
            <a:alphaModFix/>
          </a:blip>
          <a:srcRect/>
          <a:stretch/>
        </p:blipFill>
        <p:spPr>
          <a:xfrm>
            <a:off x="263704" y="643971"/>
            <a:ext cx="2273767" cy="2785029"/>
          </a:xfrm>
          <a:prstGeom prst="rect">
            <a:avLst/>
          </a:prstGeom>
          <a:noFill/>
          <a:ln>
            <a:noFill/>
          </a:ln>
        </p:spPr>
      </p:pic>
    </p:spTree>
    <p:extLst>
      <p:ext uri="{BB962C8B-B14F-4D97-AF65-F5344CB8AC3E}">
        <p14:creationId xmlns:p14="http://schemas.microsoft.com/office/powerpoint/2010/main" val="28113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97835" y="609600"/>
            <a:ext cx="10363200" cy="5807837"/>
          </a:xfrm>
          <a:prstGeom prst="rect">
            <a:avLst/>
          </a:prstGeom>
        </p:spPr>
      </p:pic>
    </p:spTree>
    <p:extLst>
      <p:ext uri="{BB962C8B-B14F-4D97-AF65-F5344CB8AC3E}">
        <p14:creationId xmlns:p14="http://schemas.microsoft.com/office/powerpoint/2010/main" val="447041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83321" y="609600"/>
            <a:ext cx="10392227" cy="5844361"/>
          </a:xfrm>
          <a:prstGeom prst="rect">
            <a:avLst/>
          </a:prstGeom>
        </p:spPr>
      </p:pic>
    </p:spTree>
    <p:extLst>
      <p:ext uri="{BB962C8B-B14F-4D97-AF65-F5344CB8AC3E}">
        <p14:creationId xmlns:p14="http://schemas.microsoft.com/office/powerpoint/2010/main" val="1961635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p:nvPr/>
        </p:nvSpPr>
        <p:spPr>
          <a:xfrm>
            <a:off x="2737006" y="1894127"/>
            <a:ext cx="9339208" cy="2677616"/>
          </a:xfrm>
          <a:prstGeom prst="rect">
            <a:avLst/>
          </a:prstGeom>
          <a:solidFill>
            <a:schemeClr val="accent4">
              <a:lumMod val="20000"/>
              <a:lumOff val="80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400" b="0" i="0" u="none" strike="noStrike" cap="none" dirty="0" smtClean="0">
                <a:solidFill>
                  <a:schemeClr val="dk1"/>
                </a:solidFill>
                <a:latin typeface="Calibri"/>
                <a:ea typeface="Calibri"/>
                <a:cs typeface="Calibri"/>
                <a:sym typeface="Calibri"/>
              </a:rPr>
              <a:t>Reflection questions</a:t>
            </a:r>
          </a:p>
          <a:p>
            <a:pPr marL="0" marR="0" lvl="0" indent="0" algn="l" rtl="0">
              <a:lnSpc>
                <a:spcPct val="100000"/>
              </a:lnSpc>
              <a:spcBef>
                <a:spcPts val="0"/>
              </a:spcBef>
              <a:spcAft>
                <a:spcPts val="0"/>
              </a:spcAft>
              <a:buClr>
                <a:srgbClr val="000000"/>
              </a:buClr>
              <a:buSzPts val="2800"/>
              <a:buFont typeface="Arial"/>
              <a:buNone/>
            </a:pPr>
            <a:endParaRPr lang="en-GB" sz="240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400" dirty="0" smtClean="0">
                <a:solidFill>
                  <a:schemeClr val="dk1"/>
                </a:solidFill>
                <a:latin typeface="Calibri"/>
                <a:ea typeface="Calibri"/>
                <a:cs typeface="Calibri"/>
                <a:sym typeface="Calibri"/>
              </a:rPr>
              <a:t>What does this look like in your school?</a:t>
            </a:r>
          </a:p>
          <a:p>
            <a:pPr marL="0" marR="0" lvl="0" indent="0" algn="l" rtl="0">
              <a:lnSpc>
                <a:spcPct val="100000"/>
              </a:lnSpc>
              <a:spcBef>
                <a:spcPts val="0"/>
              </a:spcBef>
              <a:spcAft>
                <a:spcPts val="0"/>
              </a:spcAft>
              <a:buClr>
                <a:srgbClr val="000000"/>
              </a:buClr>
              <a:buSzPts val="2800"/>
              <a:buFont typeface="Arial"/>
              <a:buNone/>
            </a:pPr>
            <a:endParaRPr lang="en-GB"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800"/>
              <a:buFontTx/>
              <a:buChar char="-"/>
            </a:pPr>
            <a:r>
              <a:rPr lang="en-GB" sz="2400" dirty="0" smtClean="0">
                <a:solidFill>
                  <a:schemeClr val="dk1"/>
                </a:solidFill>
                <a:latin typeface="Calibri"/>
                <a:ea typeface="Calibri"/>
                <a:cs typeface="Calibri"/>
                <a:sym typeface="Calibri"/>
              </a:rPr>
              <a:t>Terms of employment</a:t>
            </a:r>
          </a:p>
          <a:p>
            <a:pPr marL="342900" marR="0" lvl="0" indent="-342900" algn="l" rtl="0">
              <a:lnSpc>
                <a:spcPct val="100000"/>
              </a:lnSpc>
              <a:spcBef>
                <a:spcPts val="0"/>
              </a:spcBef>
              <a:spcAft>
                <a:spcPts val="0"/>
              </a:spcAft>
              <a:buClr>
                <a:srgbClr val="000000"/>
              </a:buClr>
              <a:buSzPts val="2800"/>
              <a:buFontTx/>
              <a:buChar char="-"/>
            </a:pPr>
            <a:r>
              <a:rPr lang="en-GB" sz="2400" dirty="0" smtClean="0">
                <a:solidFill>
                  <a:schemeClr val="dk1"/>
                </a:solidFill>
                <a:latin typeface="Calibri"/>
                <a:ea typeface="Calibri"/>
                <a:cs typeface="Calibri"/>
                <a:sym typeface="Calibri"/>
              </a:rPr>
              <a:t>Evidence-informed practice</a:t>
            </a:r>
          </a:p>
          <a:p>
            <a:pPr marL="342900" marR="0" lvl="0" indent="-342900" algn="l" rtl="0">
              <a:lnSpc>
                <a:spcPct val="100000"/>
              </a:lnSpc>
              <a:spcBef>
                <a:spcPts val="0"/>
              </a:spcBef>
              <a:spcAft>
                <a:spcPts val="0"/>
              </a:spcAft>
              <a:buClr>
                <a:srgbClr val="000000"/>
              </a:buClr>
              <a:buSzPts val="2800"/>
              <a:buFontTx/>
              <a:buChar char="-"/>
            </a:pPr>
            <a:r>
              <a:rPr lang="en-GB" sz="2400" dirty="0" smtClean="0">
                <a:solidFill>
                  <a:schemeClr val="dk1"/>
                </a:solidFill>
                <a:latin typeface="Calibri"/>
                <a:ea typeface="Calibri"/>
                <a:cs typeface="Calibri"/>
                <a:sym typeface="Calibri"/>
              </a:rPr>
              <a:t>Teacher decisions</a:t>
            </a:r>
          </a:p>
        </p:txBody>
      </p:sp>
      <p:pic>
        <p:nvPicPr>
          <p:cNvPr id="400" name="Google Shape;400;p31" descr="A close up of a logo&#10;&#10;Description automatically generated"/>
          <p:cNvPicPr preferRelativeResize="0"/>
          <p:nvPr/>
        </p:nvPicPr>
        <p:blipFill rotWithShape="1">
          <a:blip r:embed="rId3">
            <a:alphaModFix/>
          </a:blip>
          <a:srcRect/>
          <a:stretch/>
        </p:blipFill>
        <p:spPr>
          <a:xfrm>
            <a:off x="263704" y="643971"/>
            <a:ext cx="2273767" cy="2785029"/>
          </a:xfrm>
          <a:prstGeom prst="rect">
            <a:avLst/>
          </a:prstGeom>
          <a:noFill/>
          <a:ln>
            <a:noFill/>
          </a:ln>
        </p:spPr>
      </p:pic>
    </p:spTree>
    <p:extLst>
      <p:ext uri="{BB962C8B-B14F-4D97-AF65-F5344CB8AC3E}">
        <p14:creationId xmlns:p14="http://schemas.microsoft.com/office/powerpoint/2010/main" val="14698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TextBox 1"/>
          <p:cNvSpPr txBox="1"/>
          <p:nvPr/>
        </p:nvSpPr>
        <p:spPr>
          <a:xfrm>
            <a:off x="491832" y="711177"/>
            <a:ext cx="1115568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000000"/>
                </a:solidFill>
                <a:effectLst/>
                <a:uLnTx/>
                <a:uFillTx/>
                <a:latin typeface="Arial"/>
                <a:ea typeface="+mn-ea"/>
                <a:cs typeface="+mn-cs"/>
              </a:rPr>
              <a:t>The problem</a:t>
            </a:r>
            <a:r>
              <a:rPr kumimoji="0" lang="en-GB" sz="3200" b="1" i="0" u="none" strike="noStrike" kern="120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0000"/>
              </a:solidFill>
              <a:effectLst/>
              <a:uLnTx/>
              <a:uFillTx/>
              <a:latin typeface="Arial"/>
              <a:ea typeface="+mn-ea"/>
              <a:cs typeface="+mn-cs"/>
            </a:endParaRPr>
          </a:p>
          <a:p>
            <a:pPr lvl="0">
              <a:buClrTx/>
              <a:defRPr/>
            </a:pPr>
            <a:r>
              <a:rPr lang="en-GB" sz="1800" kern="1200" dirty="0" smtClean="0"/>
              <a:t>Nationally</a:t>
            </a:r>
            <a:r>
              <a:rPr lang="en-GB" sz="1800" kern="1200" dirty="0"/>
              <a:t>, outcomes for students with SEND are poor.</a:t>
            </a:r>
          </a:p>
          <a:p>
            <a:pPr lvl="0">
              <a:buClrTx/>
              <a:defRPr/>
            </a:pPr>
            <a:endParaRPr lang="en-GB" sz="1800" kern="1200" dirty="0"/>
          </a:p>
          <a:p>
            <a:pPr lvl="0">
              <a:buClrTx/>
              <a:defRPr/>
            </a:pPr>
            <a:endParaRPr lang="en-GB" sz="1800" kern="1200" dirty="0"/>
          </a:p>
          <a:p>
            <a:pPr lvl="0">
              <a:buClrTx/>
              <a:defRPr/>
            </a:pPr>
            <a:r>
              <a:rPr lang="en-GB" sz="1800" kern="1200" dirty="0"/>
              <a:t>The greatest lever we have to drive SEND outcomes is teaching and learning. </a:t>
            </a:r>
          </a:p>
          <a:p>
            <a:pPr lvl="0">
              <a:buClrTx/>
              <a:defRPr/>
            </a:pPr>
            <a:endParaRPr lang="en-GB" sz="1800" kern="1200" dirty="0"/>
          </a:p>
          <a:p>
            <a:pPr lvl="0">
              <a:buClrTx/>
              <a:defRPr/>
            </a:pPr>
            <a:endParaRPr lang="en-GB" sz="1800" kern="1200" dirty="0"/>
          </a:p>
          <a:p>
            <a:pPr lvl="0">
              <a:buClrTx/>
              <a:defRPr/>
            </a:pPr>
            <a:r>
              <a:rPr lang="en-GB" sz="1800" kern="1200" dirty="0"/>
              <a:t>SENDCOs are uniquely placed to support teachers but often lack the </a:t>
            </a:r>
            <a:r>
              <a:rPr lang="en-GB" sz="1800" b="1" kern="1200" dirty="0"/>
              <a:t>capability</a:t>
            </a:r>
            <a:r>
              <a:rPr lang="en-GB" sz="1800" kern="1200" dirty="0"/>
              <a:t> or </a:t>
            </a:r>
            <a:r>
              <a:rPr lang="en-GB" sz="1800" b="1" kern="1200" dirty="0"/>
              <a:t>opportunity</a:t>
            </a:r>
            <a:r>
              <a:rPr lang="en-GB" sz="1800" kern="1200" dirty="0"/>
              <a:t> to have influence.</a:t>
            </a:r>
          </a:p>
          <a:p>
            <a:pPr lvl="0">
              <a:buClrTx/>
              <a:defRPr/>
            </a:pPr>
            <a:endParaRPr lang="en-GB" sz="1800" kern="1200" dirty="0"/>
          </a:p>
          <a:p>
            <a:pPr lvl="0">
              <a:buClrTx/>
              <a:defRPr/>
            </a:pPr>
            <a:endParaRPr lang="en-GB" sz="1800" kern="1200" dirty="0"/>
          </a:p>
          <a:p>
            <a:pPr lvl="0">
              <a:buClrTx/>
              <a:defRPr/>
            </a:pPr>
            <a:r>
              <a:rPr lang="en-GB" sz="1800" kern="1200" dirty="0"/>
              <a:t>Our explanation of ‘high-quality teaching’ needs to be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9532969" y="5106132"/>
            <a:ext cx="2492424" cy="1528246"/>
          </a:xfrm>
          <a:prstGeom prst="rect">
            <a:avLst/>
          </a:prstGeom>
        </p:spPr>
      </p:pic>
    </p:spTree>
    <p:extLst>
      <p:ext uri="{BB962C8B-B14F-4D97-AF65-F5344CB8AC3E}">
        <p14:creationId xmlns:p14="http://schemas.microsoft.com/office/powerpoint/2010/main" val="23154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9e4309860b_0_129"/>
          <p:cNvSpPr txBox="1"/>
          <p:nvPr/>
        </p:nvSpPr>
        <p:spPr>
          <a:xfrm>
            <a:off x="5236143" y="643855"/>
            <a:ext cx="6690431" cy="2930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lt1"/>
              </a:buClr>
              <a:buSzPts val="4000"/>
              <a:buFont typeface="Arial"/>
              <a:buNone/>
            </a:pPr>
            <a:r>
              <a:rPr lang="en-GB" sz="4000" b="1" dirty="0">
                <a:solidFill>
                  <a:schemeClr val="lt1"/>
                </a:solidFill>
              </a:rPr>
              <a:t>Thank </a:t>
            </a:r>
            <a:r>
              <a:rPr lang="en-GB" sz="4000" b="1" dirty="0" smtClean="0">
                <a:solidFill>
                  <a:schemeClr val="lt1"/>
                </a:solidFill>
              </a:rPr>
              <a:t>you</a:t>
            </a:r>
          </a:p>
          <a:p>
            <a:pPr marL="0" lvl="0" indent="0" algn="r" rtl="0">
              <a:spcBef>
                <a:spcPts val="0"/>
              </a:spcBef>
              <a:spcAft>
                <a:spcPts val="0"/>
              </a:spcAft>
              <a:buClr>
                <a:schemeClr val="lt1"/>
              </a:buClr>
              <a:buSzPts val="4000"/>
              <a:buFont typeface="Arial"/>
              <a:buNone/>
            </a:pPr>
            <a:endParaRPr lang="en-GB" sz="4000" b="1" dirty="0">
              <a:solidFill>
                <a:schemeClr val="lt1"/>
              </a:solidFill>
            </a:endParaRPr>
          </a:p>
          <a:p>
            <a:pPr marL="0" lvl="0" indent="0" algn="r" rtl="0">
              <a:spcBef>
                <a:spcPts val="0"/>
              </a:spcBef>
              <a:spcAft>
                <a:spcPts val="0"/>
              </a:spcAft>
              <a:buClr>
                <a:schemeClr val="lt1"/>
              </a:buClr>
              <a:buSzPts val="4000"/>
              <a:buFont typeface="Arial"/>
              <a:buNone/>
            </a:pPr>
            <a:r>
              <a:rPr lang="en-GB" sz="4000" b="1" dirty="0" smtClean="0">
                <a:solidFill>
                  <a:schemeClr val="lt1"/>
                </a:solidFill>
              </a:rPr>
              <a:t>Questions/clarifications?</a:t>
            </a:r>
            <a:endParaRPr sz="2300" b="1" dirty="0">
              <a:solidFill>
                <a:schemeClr val="lt1"/>
              </a:solidFill>
            </a:endParaRPr>
          </a:p>
          <a:p>
            <a:pPr marL="0" lvl="0" indent="0" algn="r" rtl="0">
              <a:spcBef>
                <a:spcPts val="1000"/>
              </a:spcBef>
              <a:spcAft>
                <a:spcPts val="0"/>
              </a:spcAft>
              <a:buClr>
                <a:schemeClr val="lt1"/>
              </a:buClr>
              <a:buSzPts val="1400"/>
              <a:buFont typeface="Arial"/>
              <a:buNone/>
            </a:pPr>
            <a:endParaRPr sz="1900" b="1" dirty="0">
              <a:solidFill>
                <a:schemeClr val="lt1"/>
              </a:solidFill>
            </a:endParaRPr>
          </a:p>
          <a:p>
            <a:pPr marL="0" lvl="0" indent="0" algn="r" rtl="0">
              <a:spcBef>
                <a:spcPts val="1000"/>
              </a:spcBef>
              <a:spcAft>
                <a:spcPts val="0"/>
              </a:spcAft>
              <a:buClr>
                <a:schemeClr val="lt1"/>
              </a:buClr>
              <a:buSzPts val="1400"/>
              <a:buFont typeface="Arial"/>
              <a:buNone/>
            </a:pPr>
            <a:r>
              <a:rPr lang="en-GB" sz="1900" b="1" dirty="0" smtClean="0">
                <a:solidFill>
                  <a:schemeClr val="lt1"/>
                </a:solidFill>
                <a:hlinkClick r:id="rId3"/>
              </a:rPr>
              <a:t>www.educationendowmentfoundation.org.uk</a:t>
            </a:r>
            <a:endParaRPr lang="en-GB" sz="1900" b="1" dirty="0" smtClean="0">
              <a:solidFill>
                <a:schemeClr val="lt1"/>
              </a:solidFill>
            </a:endParaRPr>
          </a:p>
          <a:p>
            <a:pPr marL="0" lvl="0" indent="0" algn="r" rtl="0">
              <a:spcBef>
                <a:spcPts val="1000"/>
              </a:spcBef>
              <a:spcAft>
                <a:spcPts val="0"/>
              </a:spcAft>
              <a:buClr>
                <a:schemeClr val="lt1"/>
              </a:buClr>
              <a:buSzPts val="1400"/>
              <a:buFont typeface="Arial"/>
              <a:buNone/>
            </a:pPr>
            <a:endParaRPr lang="en-GB" sz="1900" b="1" dirty="0">
              <a:solidFill>
                <a:schemeClr val="lt1"/>
              </a:solidFill>
            </a:endParaRPr>
          </a:p>
          <a:p>
            <a:pPr marL="0" lvl="0" indent="0" algn="r" rtl="0">
              <a:spcBef>
                <a:spcPts val="1000"/>
              </a:spcBef>
              <a:spcAft>
                <a:spcPts val="0"/>
              </a:spcAft>
              <a:buClr>
                <a:schemeClr val="lt1"/>
              </a:buClr>
              <a:buSzPts val="1400"/>
              <a:buFont typeface="Arial"/>
              <a:buNone/>
            </a:pPr>
            <a:r>
              <a:rPr lang="en-GB" sz="1900" b="1" dirty="0" smtClean="0">
                <a:solidFill>
                  <a:schemeClr val="lt1"/>
                </a:solidFill>
              </a:rPr>
              <a:t>Gary Aubin</a:t>
            </a:r>
          </a:p>
          <a:p>
            <a:pPr marL="0" lvl="0" indent="0" algn="r" rtl="0">
              <a:spcBef>
                <a:spcPts val="1000"/>
              </a:spcBef>
              <a:spcAft>
                <a:spcPts val="0"/>
              </a:spcAft>
              <a:buClr>
                <a:schemeClr val="lt1"/>
              </a:buClr>
              <a:buSzPts val="1400"/>
              <a:buFont typeface="Arial"/>
              <a:buNone/>
            </a:pPr>
            <a:r>
              <a:rPr lang="en-GB" sz="1900" b="1" dirty="0" smtClean="0">
                <a:solidFill>
                  <a:schemeClr val="lt1"/>
                </a:solidFill>
              </a:rPr>
              <a:t>EEF Content Specialist, SEND</a:t>
            </a:r>
          </a:p>
          <a:p>
            <a:pPr marL="0" lvl="0" indent="0" algn="r" rtl="0">
              <a:spcBef>
                <a:spcPts val="1000"/>
              </a:spcBef>
              <a:spcAft>
                <a:spcPts val="0"/>
              </a:spcAft>
              <a:buClr>
                <a:schemeClr val="lt1"/>
              </a:buClr>
              <a:buSzPts val="1400"/>
              <a:buFont typeface="Arial"/>
              <a:buNone/>
            </a:pPr>
            <a:endParaRPr lang="en-GB" sz="1900" b="1" dirty="0" smtClean="0">
              <a:solidFill>
                <a:schemeClr val="lt1"/>
              </a:solidFill>
            </a:endParaRPr>
          </a:p>
          <a:p>
            <a:pPr marL="0" lvl="0" indent="0" algn="r" rtl="0">
              <a:spcBef>
                <a:spcPts val="1000"/>
              </a:spcBef>
              <a:spcAft>
                <a:spcPts val="0"/>
              </a:spcAft>
              <a:buClr>
                <a:schemeClr val="lt1"/>
              </a:buClr>
              <a:buSzPts val="1400"/>
              <a:buFont typeface="Arial"/>
              <a:buNone/>
            </a:pPr>
            <a:r>
              <a:rPr lang="en-GB" sz="1900" b="1" dirty="0" smtClean="0">
                <a:solidFill>
                  <a:schemeClr val="lt1"/>
                </a:solidFill>
              </a:rPr>
              <a:t>@</a:t>
            </a:r>
            <a:r>
              <a:rPr lang="en-GB" sz="1900" b="1" dirty="0" err="1" smtClean="0">
                <a:solidFill>
                  <a:schemeClr val="lt1"/>
                </a:solidFill>
              </a:rPr>
              <a:t>SENDMattersUK</a:t>
            </a:r>
            <a:endParaRPr lang="en-GB" sz="1900" b="1" dirty="0" smtClean="0">
              <a:solidFill>
                <a:schemeClr val="lt1"/>
              </a:solidFill>
            </a:endParaRPr>
          </a:p>
          <a:p>
            <a:pPr marL="0" lvl="0" indent="0" algn="r" rtl="0">
              <a:spcBef>
                <a:spcPts val="1000"/>
              </a:spcBef>
              <a:spcAft>
                <a:spcPts val="0"/>
              </a:spcAft>
              <a:buClr>
                <a:schemeClr val="lt1"/>
              </a:buClr>
              <a:buSzPts val="1400"/>
              <a:buFont typeface="Arial"/>
              <a:buNone/>
            </a:pPr>
            <a:endParaRPr lang="en-GB" sz="1900" b="1" dirty="0">
              <a:solidFill>
                <a:schemeClr val="lt1"/>
              </a:solidFill>
            </a:endParaRPr>
          </a:p>
          <a:p>
            <a:pPr marL="0" lvl="0" indent="0" algn="r" rtl="0">
              <a:spcBef>
                <a:spcPts val="1000"/>
              </a:spcBef>
              <a:spcAft>
                <a:spcPts val="0"/>
              </a:spcAft>
              <a:buClr>
                <a:schemeClr val="lt1"/>
              </a:buClr>
              <a:buSzPts val="1400"/>
              <a:buFont typeface="Arial"/>
              <a:buNone/>
            </a:pPr>
            <a:r>
              <a:rPr lang="en-GB" sz="1900" b="1" dirty="0" smtClean="0">
                <a:solidFill>
                  <a:schemeClr val="lt1"/>
                </a:solidFill>
              </a:rPr>
              <a:t>Author, The Lone SENDCO</a:t>
            </a:r>
            <a:endParaRPr sz="2900" b="1" dirty="0">
              <a:solidFill>
                <a:schemeClr val="lt1"/>
              </a:solidFill>
            </a:endParaRPr>
          </a:p>
        </p:txBody>
      </p:sp>
      <p:pic>
        <p:nvPicPr>
          <p:cNvPr id="461" name="Google Shape;461;g9e4309860b_0_129" descr="A picture containing clock, meter&#10;&#10;Description automatically generated"/>
          <p:cNvPicPr preferRelativeResize="0"/>
          <p:nvPr/>
        </p:nvPicPr>
        <p:blipFill rotWithShape="1">
          <a:blip r:embed="rId4">
            <a:alphaModFix/>
          </a:blip>
          <a:srcRect/>
          <a:stretch/>
        </p:blipFill>
        <p:spPr>
          <a:xfrm>
            <a:off x="-1" y="3574255"/>
            <a:ext cx="5923937" cy="3283744"/>
          </a:xfrm>
          <a:prstGeom prst="rect">
            <a:avLst/>
          </a:prstGeom>
          <a:noFill/>
          <a:ln>
            <a:noFill/>
          </a:ln>
        </p:spPr>
      </p:pic>
      <p:pic>
        <p:nvPicPr>
          <p:cNvPr id="4" name="Picture 3"/>
          <p:cNvPicPr>
            <a:picLocks noChangeAspect="1"/>
          </p:cNvPicPr>
          <p:nvPr/>
        </p:nvPicPr>
        <p:blipFill>
          <a:blip r:embed="rId5"/>
          <a:stretch>
            <a:fillRect/>
          </a:stretch>
        </p:blipFill>
        <p:spPr>
          <a:xfrm>
            <a:off x="125646" y="128496"/>
            <a:ext cx="3208819" cy="19675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4"/>
          <p:cNvSpPr txBox="1"/>
          <p:nvPr/>
        </p:nvSpPr>
        <p:spPr>
          <a:xfrm>
            <a:off x="9714867" y="1636704"/>
            <a:ext cx="2146276"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children and young people reached</a:t>
            </a:r>
            <a:endParaRPr sz="1400" b="0" i="0" u="none" strike="noStrike" cap="none">
              <a:solidFill>
                <a:srgbClr val="000000"/>
              </a:solidFill>
              <a:latin typeface="Arial"/>
              <a:ea typeface="Arial"/>
              <a:cs typeface="Arial"/>
              <a:sym typeface="Arial"/>
            </a:endParaRPr>
          </a:p>
        </p:txBody>
      </p:sp>
      <p:sp>
        <p:nvSpPr>
          <p:cNvPr id="151" name="Google Shape;151;p54"/>
          <p:cNvSpPr txBox="1"/>
          <p:nvPr/>
        </p:nvSpPr>
        <p:spPr>
          <a:xfrm>
            <a:off x="9689536" y="2131892"/>
            <a:ext cx="244987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Arial"/>
                <a:ea typeface="Arial"/>
                <a:cs typeface="Arial"/>
                <a:sym typeface="Arial"/>
              </a:rPr>
              <a:t>1,300,000</a:t>
            </a:r>
            <a:endParaRPr sz="1400" b="0" i="0" u="none" strike="noStrike" cap="none">
              <a:solidFill>
                <a:srgbClr val="000000"/>
              </a:solidFill>
              <a:latin typeface="Arial"/>
              <a:ea typeface="Arial"/>
              <a:cs typeface="Arial"/>
              <a:sym typeface="Arial"/>
            </a:endParaRPr>
          </a:p>
        </p:txBody>
      </p:sp>
      <p:sp>
        <p:nvSpPr>
          <p:cNvPr id="152" name="Google Shape;152;p54"/>
          <p:cNvSpPr txBox="1"/>
          <p:nvPr/>
        </p:nvSpPr>
        <p:spPr>
          <a:xfrm>
            <a:off x="9831210" y="3510727"/>
            <a:ext cx="236079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FFFFFF"/>
                </a:solidFill>
                <a:latin typeface="Arial"/>
                <a:ea typeface="Arial"/>
                <a:cs typeface="Arial"/>
                <a:sym typeface="Arial"/>
              </a:rPr>
              <a:t>13,000+</a:t>
            </a:r>
            <a:endParaRPr sz="1400" b="0" i="0" u="none" strike="noStrike" cap="none">
              <a:solidFill>
                <a:srgbClr val="000000"/>
              </a:solidFill>
              <a:latin typeface="Arial"/>
              <a:ea typeface="Arial"/>
              <a:cs typeface="Arial"/>
              <a:sym typeface="Arial"/>
            </a:endParaRPr>
          </a:p>
        </p:txBody>
      </p:sp>
      <p:sp>
        <p:nvSpPr>
          <p:cNvPr id="153" name="Google Shape;153;p54"/>
          <p:cNvSpPr txBox="1"/>
          <p:nvPr/>
        </p:nvSpPr>
        <p:spPr>
          <a:xfrm>
            <a:off x="9758188" y="4191436"/>
            <a:ext cx="2160240"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schools, nurseries, colleges involved</a:t>
            </a:r>
            <a:endParaRPr sz="1400" b="0" i="0" u="none" strike="noStrike" cap="none">
              <a:solidFill>
                <a:srgbClr val="000000"/>
              </a:solidFill>
              <a:latin typeface="Arial"/>
              <a:ea typeface="Arial"/>
              <a:cs typeface="Arial"/>
              <a:sym typeface="Arial"/>
            </a:endParaRPr>
          </a:p>
        </p:txBody>
      </p:sp>
      <p:pic>
        <p:nvPicPr>
          <p:cNvPr id="154" name="Google Shape;154;p54"/>
          <p:cNvPicPr preferRelativeResize="0"/>
          <p:nvPr/>
        </p:nvPicPr>
        <p:blipFill rotWithShape="1">
          <a:blip r:embed="rId3">
            <a:alphaModFix/>
          </a:blip>
          <a:srcRect l="34013" t="17970" r="35353" b="3534"/>
          <a:stretch/>
        </p:blipFill>
        <p:spPr>
          <a:xfrm rot="165713">
            <a:off x="6063209" y="505306"/>
            <a:ext cx="828163" cy="1176231"/>
          </a:xfrm>
          <a:prstGeom prst="rect">
            <a:avLst/>
          </a:prstGeom>
          <a:noFill/>
          <a:ln>
            <a:noFill/>
          </a:ln>
          <a:effectLst>
            <a:outerShdw blurRad="292100" dist="139700" dir="2700000" algn="tl" rotWithShape="0">
              <a:srgbClr val="333333">
                <a:alpha val="63529"/>
              </a:srgbClr>
            </a:outerShdw>
          </a:effectLst>
        </p:spPr>
      </p:pic>
      <p:pic>
        <p:nvPicPr>
          <p:cNvPr id="155" name="Google Shape;155;p54"/>
          <p:cNvPicPr preferRelativeResize="0"/>
          <p:nvPr/>
        </p:nvPicPr>
        <p:blipFill rotWithShape="1">
          <a:blip r:embed="rId4">
            <a:alphaModFix/>
          </a:blip>
          <a:srcRect l="34013" t="17770" r="35353" b="3531"/>
          <a:stretch/>
        </p:blipFill>
        <p:spPr>
          <a:xfrm>
            <a:off x="5588125" y="422867"/>
            <a:ext cx="818279" cy="1165159"/>
          </a:xfrm>
          <a:prstGeom prst="rect">
            <a:avLst/>
          </a:prstGeom>
          <a:noFill/>
          <a:ln>
            <a:noFill/>
          </a:ln>
          <a:effectLst>
            <a:outerShdw blurRad="292100" dist="139700" dir="2700000" algn="tl" rotWithShape="0">
              <a:srgbClr val="333333">
                <a:alpha val="63529"/>
              </a:srgbClr>
            </a:outerShdw>
          </a:effectLst>
        </p:spPr>
      </p:pic>
      <p:pic>
        <p:nvPicPr>
          <p:cNvPr id="156" name="Google Shape;156;p54"/>
          <p:cNvPicPr preferRelativeResize="0"/>
          <p:nvPr/>
        </p:nvPicPr>
        <p:blipFill rotWithShape="1">
          <a:blip r:embed="rId5">
            <a:alphaModFix/>
          </a:blip>
          <a:srcRect l="34135" t="17770" r="35231" b="3531"/>
          <a:stretch/>
        </p:blipFill>
        <p:spPr>
          <a:xfrm>
            <a:off x="1602750" y="4063009"/>
            <a:ext cx="1313009" cy="1869611"/>
          </a:xfrm>
          <a:prstGeom prst="rect">
            <a:avLst/>
          </a:prstGeom>
          <a:noFill/>
          <a:ln>
            <a:noFill/>
          </a:ln>
          <a:effectLst>
            <a:outerShdw blurRad="292100" dist="139700" dir="2700000" algn="tl" rotWithShape="0">
              <a:srgbClr val="333333">
                <a:alpha val="63529"/>
              </a:srgbClr>
            </a:outerShdw>
          </a:effectLst>
        </p:spPr>
      </p:pic>
      <p:pic>
        <p:nvPicPr>
          <p:cNvPr id="157" name="Google Shape;157;p54"/>
          <p:cNvPicPr preferRelativeResize="0"/>
          <p:nvPr/>
        </p:nvPicPr>
        <p:blipFill rotWithShape="1">
          <a:blip r:embed="rId6">
            <a:alphaModFix/>
          </a:blip>
          <a:srcRect l="34013" t="17970" r="35353" b="3534"/>
          <a:stretch/>
        </p:blipFill>
        <p:spPr>
          <a:xfrm rot="-230140">
            <a:off x="4976047" y="492057"/>
            <a:ext cx="852864" cy="1211315"/>
          </a:xfrm>
          <a:prstGeom prst="rect">
            <a:avLst/>
          </a:prstGeom>
          <a:noFill/>
          <a:ln>
            <a:noFill/>
          </a:ln>
          <a:effectLst>
            <a:outerShdw blurRad="292100" dist="139700" dir="2700000" algn="tl" rotWithShape="0">
              <a:srgbClr val="333333">
                <a:alpha val="63529"/>
              </a:srgbClr>
            </a:outerShdw>
          </a:effectLst>
        </p:spPr>
      </p:pic>
      <p:pic>
        <p:nvPicPr>
          <p:cNvPr id="158" name="Google Shape;158;p54"/>
          <p:cNvPicPr preferRelativeResize="0"/>
          <p:nvPr/>
        </p:nvPicPr>
        <p:blipFill rotWithShape="1">
          <a:blip r:embed="rId7">
            <a:alphaModFix/>
          </a:blip>
          <a:srcRect l="57345" t="30176" r="24002" b="30913"/>
          <a:stretch/>
        </p:blipFill>
        <p:spPr>
          <a:xfrm>
            <a:off x="3638426" y="4674429"/>
            <a:ext cx="1088031" cy="1258180"/>
          </a:xfrm>
          <a:prstGeom prst="rect">
            <a:avLst/>
          </a:prstGeom>
          <a:noFill/>
          <a:ln>
            <a:noFill/>
          </a:ln>
          <a:effectLst>
            <a:outerShdw blurRad="292100" dist="139700" dir="2700000" algn="tl" rotWithShape="0">
              <a:srgbClr val="333333">
                <a:alpha val="63529"/>
              </a:srgbClr>
            </a:outerShdw>
          </a:effectLst>
        </p:spPr>
      </p:pic>
      <p:pic>
        <p:nvPicPr>
          <p:cNvPr id="159" name="Google Shape;159;p54"/>
          <p:cNvPicPr preferRelativeResize="0"/>
          <p:nvPr/>
        </p:nvPicPr>
        <p:blipFill rotWithShape="1">
          <a:blip r:embed="rId8">
            <a:alphaModFix/>
          </a:blip>
          <a:srcRect l="18030" t="26573" r="62880" b="33971"/>
          <a:stretch/>
        </p:blipFill>
        <p:spPr>
          <a:xfrm>
            <a:off x="1982525" y="3009413"/>
            <a:ext cx="1098331" cy="1258180"/>
          </a:xfrm>
          <a:prstGeom prst="rect">
            <a:avLst/>
          </a:prstGeom>
          <a:noFill/>
          <a:ln>
            <a:noFill/>
          </a:ln>
          <a:effectLst>
            <a:outerShdw blurRad="292100" dist="139700" dir="2700000" algn="tl" rotWithShape="0">
              <a:srgbClr val="333333">
                <a:alpha val="63529"/>
              </a:srgbClr>
            </a:outerShdw>
          </a:effectLst>
        </p:spPr>
      </p:pic>
      <p:pic>
        <p:nvPicPr>
          <p:cNvPr id="160" name="Google Shape;160;p54"/>
          <p:cNvPicPr preferRelativeResize="0"/>
          <p:nvPr/>
        </p:nvPicPr>
        <p:blipFill rotWithShape="1">
          <a:blip r:embed="rId9">
            <a:alphaModFix/>
          </a:blip>
          <a:srcRect l="57390" t="29897" r="23720" b="30921"/>
          <a:stretch/>
        </p:blipFill>
        <p:spPr>
          <a:xfrm>
            <a:off x="2509932" y="4342197"/>
            <a:ext cx="1094227" cy="1257996"/>
          </a:xfrm>
          <a:prstGeom prst="rect">
            <a:avLst/>
          </a:prstGeom>
          <a:noFill/>
          <a:ln>
            <a:noFill/>
          </a:ln>
          <a:effectLst>
            <a:outerShdw blurRad="292100" dist="139700" dir="2700000" algn="tl" rotWithShape="0">
              <a:srgbClr val="333333">
                <a:alpha val="63529"/>
              </a:srgbClr>
            </a:outerShdw>
          </a:effectLst>
        </p:spPr>
      </p:pic>
      <p:pic>
        <p:nvPicPr>
          <p:cNvPr id="161" name="Google Shape;161;p54"/>
          <p:cNvPicPr preferRelativeResize="0"/>
          <p:nvPr/>
        </p:nvPicPr>
        <p:blipFill rotWithShape="1">
          <a:blip r:embed="rId10">
            <a:alphaModFix/>
          </a:blip>
          <a:srcRect l="19140" t="17770" r="18852" b="3127"/>
          <a:stretch/>
        </p:blipFill>
        <p:spPr>
          <a:xfrm>
            <a:off x="7294209" y="4488494"/>
            <a:ext cx="2042352" cy="1444129"/>
          </a:xfrm>
          <a:prstGeom prst="rect">
            <a:avLst/>
          </a:prstGeom>
          <a:noFill/>
          <a:ln>
            <a:noFill/>
          </a:ln>
          <a:effectLst>
            <a:outerShdw blurRad="292100" dist="139700" dir="2700000" algn="tl" rotWithShape="0">
              <a:srgbClr val="333333">
                <a:alpha val="63529"/>
              </a:srgbClr>
            </a:outerShdw>
          </a:effectLst>
        </p:spPr>
      </p:pic>
      <p:pic>
        <p:nvPicPr>
          <p:cNvPr id="162" name="Google Shape;162;p54"/>
          <p:cNvPicPr preferRelativeResize="0"/>
          <p:nvPr/>
        </p:nvPicPr>
        <p:blipFill rotWithShape="1">
          <a:blip r:embed="rId11">
            <a:alphaModFix/>
          </a:blip>
          <a:srcRect l="19098" t="17825" r="19035" b="3259"/>
          <a:stretch/>
        </p:blipFill>
        <p:spPr>
          <a:xfrm>
            <a:off x="8779253" y="4238844"/>
            <a:ext cx="2042567" cy="1444067"/>
          </a:xfrm>
          <a:prstGeom prst="rect">
            <a:avLst/>
          </a:prstGeom>
          <a:noFill/>
          <a:ln>
            <a:noFill/>
          </a:ln>
          <a:effectLst>
            <a:outerShdw blurRad="292100" dist="139700" dir="2700000" algn="tl" rotWithShape="0">
              <a:srgbClr val="333333">
                <a:alpha val="63529"/>
              </a:srgbClr>
            </a:outerShdw>
          </a:effectLst>
        </p:spPr>
      </p:pic>
      <p:pic>
        <p:nvPicPr>
          <p:cNvPr id="163" name="Google Shape;163;p54"/>
          <p:cNvPicPr preferRelativeResize="0"/>
          <p:nvPr/>
        </p:nvPicPr>
        <p:blipFill rotWithShape="1">
          <a:blip r:embed="rId12">
            <a:alphaModFix/>
          </a:blip>
          <a:srcRect l="11370" t="16424" r="49398" b="4319"/>
          <a:stretch/>
        </p:blipFill>
        <p:spPr>
          <a:xfrm>
            <a:off x="9739530" y="2709873"/>
            <a:ext cx="1457596" cy="1632324"/>
          </a:xfrm>
          <a:prstGeom prst="rect">
            <a:avLst/>
          </a:prstGeom>
          <a:noFill/>
          <a:ln>
            <a:noFill/>
          </a:ln>
          <a:effectLst>
            <a:outerShdw blurRad="292100" dist="139700" dir="2700000" algn="tl" rotWithShape="0">
              <a:srgbClr val="333333">
                <a:alpha val="63529"/>
              </a:srgbClr>
            </a:outerShdw>
          </a:effectLst>
        </p:spPr>
      </p:pic>
      <p:pic>
        <p:nvPicPr>
          <p:cNvPr id="164" name="Google Shape;164;p54"/>
          <p:cNvPicPr preferRelativeResize="0"/>
          <p:nvPr/>
        </p:nvPicPr>
        <p:blipFill rotWithShape="1">
          <a:blip r:embed="rId13">
            <a:alphaModFix/>
          </a:blip>
          <a:srcRect l="9175" t="9451" r="9921" b="6031"/>
          <a:stretch/>
        </p:blipFill>
        <p:spPr>
          <a:xfrm>
            <a:off x="3239399" y="1093420"/>
            <a:ext cx="1995464" cy="1103787"/>
          </a:xfrm>
          <a:prstGeom prst="rect">
            <a:avLst/>
          </a:prstGeom>
          <a:noFill/>
          <a:ln>
            <a:noFill/>
          </a:ln>
          <a:effectLst>
            <a:outerShdw blurRad="292100" dist="139700" dir="2700000" algn="tl" rotWithShape="0">
              <a:srgbClr val="333333">
                <a:alpha val="63529"/>
              </a:srgbClr>
            </a:outerShdw>
          </a:effectLst>
        </p:spPr>
      </p:pic>
      <p:pic>
        <p:nvPicPr>
          <p:cNvPr id="165" name="Google Shape;165;p54"/>
          <p:cNvPicPr preferRelativeResize="0"/>
          <p:nvPr/>
        </p:nvPicPr>
        <p:blipFill rotWithShape="1">
          <a:blip r:embed="rId14">
            <a:alphaModFix/>
          </a:blip>
          <a:srcRect l="8757" t="9450" r="9503" b="6274"/>
          <a:stretch/>
        </p:blipFill>
        <p:spPr>
          <a:xfrm>
            <a:off x="6582472" y="988594"/>
            <a:ext cx="1990343" cy="1086565"/>
          </a:xfrm>
          <a:prstGeom prst="rect">
            <a:avLst/>
          </a:prstGeom>
          <a:noFill/>
          <a:ln>
            <a:noFill/>
          </a:ln>
          <a:effectLst>
            <a:outerShdw blurRad="292100" dist="139700" dir="2700000" algn="tl" rotWithShape="0">
              <a:srgbClr val="333333">
                <a:alpha val="63529"/>
              </a:srgbClr>
            </a:outerShdw>
          </a:effectLst>
        </p:spPr>
      </p:pic>
      <p:pic>
        <p:nvPicPr>
          <p:cNvPr id="166" name="Google Shape;166;p54"/>
          <p:cNvPicPr preferRelativeResize="0"/>
          <p:nvPr/>
        </p:nvPicPr>
        <p:blipFill rotWithShape="1">
          <a:blip r:embed="rId15">
            <a:alphaModFix/>
          </a:blip>
          <a:srcRect l="9748" t="2563" r="69542" b="45179"/>
          <a:stretch/>
        </p:blipFill>
        <p:spPr>
          <a:xfrm>
            <a:off x="5678917" y="2410500"/>
            <a:ext cx="948592" cy="954448"/>
          </a:xfrm>
          <a:prstGeom prst="rect">
            <a:avLst/>
          </a:prstGeom>
          <a:noFill/>
          <a:ln>
            <a:noFill/>
          </a:ln>
        </p:spPr>
      </p:pic>
      <p:sp>
        <p:nvSpPr>
          <p:cNvPr id="167" name="Google Shape;167;p54"/>
          <p:cNvSpPr/>
          <p:nvPr/>
        </p:nvSpPr>
        <p:spPr>
          <a:xfrm>
            <a:off x="5314844" y="3404979"/>
            <a:ext cx="684939" cy="694487"/>
          </a:xfrm>
          <a:prstGeom prst="triangle">
            <a:avLst>
              <a:gd name="adj" fmla="val 50000"/>
            </a:avLst>
          </a:prstGeom>
          <a:solidFill>
            <a:srgbClr val="BFBFBF"/>
          </a:solidFill>
          <a:ln>
            <a:noFill/>
          </a:ln>
        </p:spPr>
        <p:txBody>
          <a:bodyPr spcFirstLastPara="1" wrap="square" lIns="65300" tIns="32650" rIns="65300" bIns="326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8" name="Google Shape;168;p54"/>
          <p:cNvSpPr/>
          <p:nvPr/>
        </p:nvSpPr>
        <p:spPr>
          <a:xfrm rot="10800000">
            <a:off x="5810743" y="3408438"/>
            <a:ext cx="684939" cy="694487"/>
          </a:xfrm>
          <a:prstGeom prst="triangle">
            <a:avLst>
              <a:gd name="adj" fmla="val 50000"/>
            </a:avLst>
          </a:prstGeom>
          <a:blipFill rotWithShape="0">
            <a:blip r:embed="rId16">
              <a:alphaModFix/>
            </a:blip>
            <a:stretch>
              <a:fillRect r="-39989"/>
            </a:stretch>
          </a:blipFill>
          <a:ln>
            <a:noFill/>
          </a:ln>
        </p:spPr>
        <p:txBody>
          <a:bodyPr spcFirstLastPara="1" wrap="square" lIns="65300" tIns="32650" rIns="65300" bIns="326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9" name="Google Shape;169;p54"/>
          <p:cNvSpPr/>
          <p:nvPr/>
        </p:nvSpPr>
        <p:spPr>
          <a:xfrm>
            <a:off x="6302572" y="3398511"/>
            <a:ext cx="684939" cy="694487"/>
          </a:xfrm>
          <a:prstGeom prst="triangle">
            <a:avLst>
              <a:gd name="adj" fmla="val 50000"/>
            </a:avLst>
          </a:prstGeom>
          <a:solidFill>
            <a:srgbClr val="BFBFBF"/>
          </a:solidFill>
          <a:ln>
            <a:noFill/>
          </a:ln>
        </p:spPr>
        <p:txBody>
          <a:bodyPr spcFirstLastPara="1" wrap="square" lIns="65300" tIns="32650" rIns="65300" bIns="326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0" name="Google Shape;170;p54"/>
          <p:cNvSpPr txBox="1"/>
          <p:nvPr/>
        </p:nvSpPr>
        <p:spPr>
          <a:xfrm>
            <a:off x="3966990" y="4092998"/>
            <a:ext cx="1399865" cy="373720"/>
          </a:xfrm>
          <a:prstGeom prst="rect">
            <a:avLst/>
          </a:prstGeom>
          <a:noFill/>
          <a:ln>
            <a:noFill/>
          </a:ln>
        </p:spPr>
        <p:txBody>
          <a:bodyPr spcFirstLastPara="1" wrap="square" lIns="65300" tIns="32650" rIns="65300" bIns="3265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0" i="0" u="none" strike="noStrike" cap="none">
                <a:solidFill>
                  <a:srgbClr val="595959"/>
                </a:solidFill>
                <a:latin typeface="Arial"/>
                <a:ea typeface="Arial"/>
                <a:cs typeface="Arial"/>
                <a:sym typeface="Arial"/>
              </a:rPr>
              <a:t>Generation</a:t>
            </a:r>
            <a:endParaRPr sz="1400" b="0" i="0" u="none" strike="noStrike" cap="none">
              <a:solidFill>
                <a:srgbClr val="000000"/>
              </a:solidFill>
              <a:latin typeface="Arial"/>
              <a:ea typeface="Arial"/>
              <a:cs typeface="Arial"/>
              <a:sym typeface="Arial"/>
            </a:endParaRPr>
          </a:p>
        </p:txBody>
      </p:sp>
      <p:sp>
        <p:nvSpPr>
          <p:cNvPr id="171" name="Google Shape;171;p54"/>
          <p:cNvSpPr txBox="1"/>
          <p:nvPr/>
        </p:nvSpPr>
        <p:spPr>
          <a:xfrm>
            <a:off x="6987511" y="4092998"/>
            <a:ext cx="1488030" cy="373720"/>
          </a:xfrm>
          <a:prstGeom prst="rect">
            <a:avLst/>
          </a:prstGeom>
          <a:noFill/>
          <a:ln>
            <a:noFill/>
          </a:ln>
        </p:spPr>
        <p:txBody>
          <a:bodyPr spcFirstLastPara="1" wrap="square" lIns="65300" tIns="32650" rIns="65300" bIns="3265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595959"/>
                </a:solidFill>
                <a:latin typeface="Arial"/>
                <a:ea typeface="Arial"/>
                <a:cs typeface="Arial"/>
                <a:sym typeface="Arial"/>
              </a:rPr>
              <a:t>Mobilisation</a:t>
            </a:r>
            <a:endParaRPr sz="1400" b="0" i="0" u="none" strike="noStrike" cap="none">
              <a:solidFill>
                <a:srgbClr val="000000"/>
              </a:solidFill>
              <a:latin typeface="Arial"/>
              <a:ea typeface="Arial"/>
              <a:cs typeface="Arial"/>
              <a:sym typeface="Arial"/>
            </a:endParaRPr>
          </a:p>
        </p:txBody>
      </p:sp>
      <p:sp>
        <p:nvSpPr>
          <p:cNvPr id="172" name="Google Shape;172;p54"/>
          <p:cNvSpPr txBox="1"/>
          <p:nvPr/>
        </p:nvSpPr>
        <p:spPr>
          <a:xfrm>
            <a:off x="5531027" y="2067558"/>
            <a:ext cx="1244374" cy="373720"/>
          </a:xfrm>
          <a:prstGeom prst="rect">
            <a:avLst/>
          </a:prstGeom>
          <a:solidFill>
            <a:schemeClr val="lt1">
              <a:alpha val="50588"/>
            </a:schemeClr>
          </a:solidFill>
          <a:ln>
            <a:noFill/>
          </a:ln>
        </p:spPr>
        <p:txBody>
          <a:bodyPr spcFirstLastPara="1" wrap="square" lIns="65300" tIns="32650" rIns="65300" bIns="3265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595959"/>
                </a:solidFill>
                <a:latin typeface="Arial"/>
                <a:ea typeface="Arial"/>
                <a:cs typeface="Arial"/>
                <a:sym typeface="Arial"/>
              </a:rPr>
              <a:t>Synthesis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p:nvPr/>
        </p:nvSpPr>
        <p:spPr>
          <a:xfrm>
            <a:off x="917654" y="3425458"/>
            <a:ext cx="1063539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595959"/>
                </a:solidFill>
                <a:latin typeface="Arial"/>
                <a:ea typeface="Arial"/>
                <a:cs typeface="Arial"/>
                <a:sym typeface="Arial"/>
              </a:rPr>
              <a:t>Evidence provides 'best bets' to help teachers and leaders to make more informed decisions about what to do (and what to stop doing).</a:t>
            </a:r>
            <a:endParaRPr sz="2000" b="0" i="0" u="none" strike="noStrike" cap="none">
              <a:solidFill>
                <a:srgbClr val="595959"/>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2000" b="0" i="0" u="none" strike="noStrike" cap="none">
              <a:solidFill>
                <a:srgbClr val="595959"/>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GB" sz="2000" b="0" i="0" u="none" strike="noStrike" cap="none">
                <a:solidFill>
                  <a:srgbClr val="595959"/>
                </a:solidFill>
                <a:latin typeface="Arial"/>
                <a:ea typeface="Arial"/>
                <a:cs typeface="Arial"/>
                <a:sym typeface="Arial"/>
              </a:rPr>
              <a:t>Research evidence </a:t>
            </a:r>
            <a:r>
              <a:rPr lang="en-GB" sz="2000" b="0" i="1" u="none" strike="noStrike" cap="none">
                <a:solidFill>
                  <a:srgbClr val="595959"/>
                </a:solidFill>
                <a:latin typeface="Arial"/>
                <a:ea typeface="Arial"/>
                <a:cs typeface="Arial"/>
                <a:sym typeface="Arial"/>
              </a:rPr>
              <a:t>supplements </a:t>
            </a:r>
            <a:r>
              <a:rPr lang="en-GB" sz="2000" b="0" i="0" u="none" strike="noStrike" cap="none">
                <a:solidFill>
                  <a:srgbClr val="595959"/>
                </a:solidFill>
                <a:latin typeface="Arial"/>
                <a:ea typeface="Arial"/>
                <a:cs typeface="Arial"/>
                <a:sym typeface="Arial"/>
              </a:rPr>
              <a:t>expertise, it does not supplant it.</a:t>
            </a:r>
            <a:endParaRPr sz="20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87" name="Google Shape;187;p10"/>
          <p:cNvSpPr txBox="1"/>
          <p:nvPr/>
        </p:nvSpPr>
        <p:spPr>
          <a:xfrm>
            <a:off x="917654" y="565547"/>
            <a:ext cx="1142181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accent2"/>
                </a:solidFill>
                <a:latin typeface="Arial"/>
                <a:ea typeface="Arial"/>
                <a:cs typeface="Arial"/>
                <a:sym typeface="Arial"/>
              </a:rPr>
              <a:t>Using evidence</a:t>
            </a:r>
            <a:endParaRPr sz="1400" b="0" i="0" u="none" strike="noStrike" cap="none">
              <a:solidFill>
                <a:srgbClr val="000000"/>
              </a:solidFill>
              <a:latin typeface="Arial"/>
              <a:ea typeface="Arial"/>
              <a:cs typeface="Arial"/>
              <a:sym typeface="Arial"/>
            </a:endParaRPr>
          </a:p>
        </p:txBody>
      </p:sp>
      <p:sp>
        <p:nvSpPr>
          <p:cNvPr id="188" name="Google Shape;188;p10"/>
          <p:cNvSpPr/>
          <p:nvPr/>
        </p:nvSpPr>
        <p:spPr>
          <a:xfrm>
            <a:off x="996593" y="1602767"/>
            <a:ext cx="2065106" cy="1109609"/>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0"/>
          <p:cNvSpPr/>
          <p:nvPr/>
        </p:nvSpPr>
        <p:spPr>
          <a:xfrm>
            <a:off x="5063447" y="1602768"/>
            <a:ext cx="2065106" cy="1109609"/>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10"/>
          <p:cNvSpPr/>
          <p:nvPr/>
        </p:nvSpPr>
        <p:spPr>
          <a:xfrm>
            <a:off x="9211099" y="1602767"/>
            <a:ext cx="2065106" cy="1109609"/>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0"/>
          <p:cNvSpPr/>
          <p:nvPr/>
        </p:nvSpPr>
        <p:spPr>
          <a:xfrm>
            <a:off x="3738937" y="1921267"/>
            <a:ext cx="647272" cy="595902"/>
          </a:xfrm>
          <a:prstGeom prst="mathPlus">
            <a:avLst>
              <a:gd name="adj1" fmla="val 23520"/>
            </a:avLst>
          </a:prstGeom>
          <a:solidFill>
            <a:srgbClr val="595959"/>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10"/>
          <p:cNvSpPr/>
          <p:nvPr/>
        </p:nvSpPr>
        <p:spPr>
          <a:xfrm>
            <a:off x="7968307" y="1859620"/>
            <a:ext cx="647272" cy="595901"/>
          </a:xfrm>
          <a:prstGeom prst="mathEqual">
            <a:avLst>
              <a:gd name="adj1" fmla="val 23520"/>
              <a:gd name="adj2" fmla="val 11760"/>
            </a:avLst>
          </a:prstGeom>
          <a:solidFill>
            <a:srgbClr val="595959"/>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0"/>
          <p:cNvSpPr txBox="1"/>
          <p:nvPr/>
        </p:nvSpPr>
        <p:spPr>
          <a:xfrm>
            <a:off x="1263721" y="1921267"/>
            <a:ext cx="150002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Arial"/>
                <a:ea typeface="Arial"/>
                <a:cs typeface="Arial"/>
                <a:sym typeface="Arial"/>
              </a:rPr>
              <a:t>Evidence</a:t>
            </a:r>
            <a:endParaRPr sz="1400" b="0" i="0" u="none" strike="noStrike" cap="none">
              <a:solidFill>
                <a:srgbClr val="000000"/>
              </a:solidFill>
              <a:latin typeface="Arial"/>
              <a:ea typeface="Arial"/>
              <a:cs typeface="Arial"/>
              <a:sym typeface="Arial"/>
            </a:endParaRPr>
          </a:p>
        </p:txBody>
      </p:sp>
      <p:sp>
        <p:nvSpPr>
          <p:cNvPr id="194" name="Google Shape;194;p10"/>
          <p:cNvSpPr txBox="1"/>
          <p:nvPr/>
        </p:nvSpPr>
        <p:spPr>
          <a:xfrm>
            <a:off x="5144246" y="1772175"/>
            <a:ext cx="189355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Arial"/>
                <a:ea typeface="Arial"/>
                <a:cs typeface="Arial"/>
                <a:sym typeface="Arial"/>
              </a:rPr>
              <a:t>Professional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Arial"/>
                <a:ea typeface="Arial"/>
                <a:cs typeface="Arial"/>
                <a:sym typeface="Arial"/>
              </a:rPr>
              <a:t>Expertise</a:t>
            </a:r>
            <a:endParaRPr sz="1400" b="0" i="0" u="none" strike="noStrike" cap="none">
              <a:solidFill>
                <a:srgbClr val="000000"/>
              </a:solidFill>
              <a:latin typeface="Arial"/>
              <a:ea typeface="Arial"/>
              <a:cs typeface="Arial"/>
              <a:sym typeface="Arial"/>
            </a:endParaRPr>
          </a:p>
        </p:txBody>
      </p:sp>
      <p:sp>
        <p:nvSpPr>
          <p:cNvPr id="195" name="Google Shape;195;p10"/>
          <p:cNvSpPr txBox="1"/>
          <p:nvPr/>
        </p:nvSpPr>
        <p:spPr>
          <a:xfrm>
            <a:off x="9301855" y="1582711"/>
            <a:ext cx="1893552"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Arial"/>
                <a:ea typeface="Arial"/>
                <a:cs typeface="Arial"/>
                <a:sym typeface="Arial"/>
              </a:rPr>
              <a:t>Evidence Informed Practice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a:spLocks noGrp="1"/>
          </p:cNvSpPr>
          <p:nvPr>
            <p:ph type="body" idx="1"/>
          </p:nvPr>
        </p:nvSpPr>
        <p:spPr>
          <a:xfrm>
            <a:off x="339621" y="314281"/>
            <a:ext cx="6919135" cy="873372"/>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F15D22"/>
              </a:buClr>
              <a:buSzPts val="3400"/>
              <a:buNone/>
            </a:pPr>
            <a:r>
              <a:rPr lang="en-GB" sz="3400">
                <a:solidFill>
                  <a:srgbClr val="F15D22"/>
                </a:solidFill>
              </a:rPr>
              <a:t>An introduction to the guidance report</a:t>
            </a:r>
            <a:endParaRPr/>
          </a:p>
        </p:txBody>
      </p:sp>
      <p:pic>
        <p:nvPicPr>
          <p:cNvPr id="270" name="Google Shape;270;p23" descr="A screenshot of a cell phone&#10;&#10;Description automatically generated"/>
          <p:cNvPicPr preferRelativeResize="0"/>
          <p:nvPr/>
        </p:nvPicPr>
        <p:blipFill rotWithShape="1">
          <a:blip r:embed="rId3">
            <a:alphaModFix/>
          </a:blip>
          <a:srcRect/>
          <a:stretch/>
        </p:blipFill>
        <p:spPr>
          <a:xfrm>
            <a:off x="6931537" y="511269"/>
            <a:ext cx="3402069" cy="4824339"/>
          </a:xfrm>
          <a:prstGeom prst="rect">
            <a:avLst/>
          </a:prstGeom>
          <a:noFill/>
          <a:ln>
            <a:noFill/>
          </a:ln>
        </p:spPr>
      </p:pic>
    </p:spTree>
    <p:extLst>
      <p:ext uri="{BB962C8B-B14F-4D97-AF65-F5344CB8AC3E}">
        <p14:creationId xmlns:p14="http://schemas.microsoft.com/office/powerpoint/2010/main" val="2021948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p:nvPr/>
        </p:nvSpPr>
        <p:spPr>
          <a:xfrm>
            <a:off x="9714867" y="1636704"/>
            <a:ext cx="2146276"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children and young people reached</a:t>
            </a:r>
            <a:endParaRPr sz="1400" b="0" i="0" u="none" strike="noStrike" cap="none">
              <a:solidFill>
                <a:srgbClr val="000000"/>
              </a:solidFill>
              <a:latin typeface="Arial"/>
              <a:ea typeface="Arial"/>
              <a:cs typeface="Arial"/>
              <a:sym typeface="Arial"/>
            </a:endParaRPr>
          </a:p>
        </p:txBody>
      </p:sp>
      <p:sp>
        <p:nvSpPr>
          <p:cNvPr id="277" name="Google Shape;277;p17"/>
          <p:cNvSpPr txBox="1"/>
          <p:nvPr/>
        </p:nvSpPr>
        <p:spPr>
          <a:xfrm>
            <a:off x="9689536" y="2131892"/>
            <a:ext cx="244987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Arial"/>
                <a:ea typeface="Arial"/>
                <a:cs typeface="Arial"/>
                <a:sym typeface="Arial"/>
              </a:rPr>
              <a:t>1,300,000</a:t>
            </a:r>
            <a:endParaRPr sz="1400" b="0" i="0" u="none" strike="noStrike" cap="none">
              <a:solidFill>
                <a:srgbClr val="000000"/>
              </a:solidFill>
              <a:latin typeface="Arial"/>
              <a:ea typeface="Arial"/>
              <a:cs typeface="Arial"/>
              <a:sym typeface="Arial"/>
            </a:endParaRPr>
          </a:p>
        </p:txBody>
      </p:sp>
      <p:sp>
        <p:nvSpPr>
          <p:cNvPr id="278" name="Google Shape;278;p17"/>
          <p:cNvSpPr txBox="1"/>
          <p:nvPr/>
        </p:nvSpPr>
        <p:spPr>
          <a:xfrm>
            <a:off x="9758188" y="4191436"/>
            <a:ext cx="2160240"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schools, nurseries, colleges involved</a:t>
            </a:r>
            <a:endParaRPr sz="1400" b="0" i="0" u="none" strike="noStrike" cap="none">
              <a:solidFill>
                <a:srgbClr val="000000"/>
              </a:solidFill>
              <a:latin typeface="Arial"/>
              <a:ea typeface="Arial"/>
              <a:cs typeface="Arial"/>
              <a:sym typeface="Arial"/>
            </a:endParaRPr>
          </a:p>
        </p:txBody>
      </p:sp>
      <p:sp>
        <p:nvSpPr>
          <p:cNvPr id="279" name="Google Shape;279;p1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7"/>
          <p:cNvSpPr/>
          <p:nvPr/>
        </p:nvSpPr>
        <p:spPr>
          <a:xfrm>
            <a:off x="565925" y="562390"/>
            <a:ext cx="440697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2"/>
                </a:solidFill>
                <a:latin typeface="Arial"/>
                <a:ea typeface="Arial"/>
                <a:cs typeface="Arial"/>
                <a:sym typeface="Arial"/>
              </a:rPr>
              <a:t>The guidance report process</a:t>
            </a:r>
            <a:endParaRPr sz="1400" b="0" i="0" u="none" strike="noStrike" cap="none">
              <a:solidFill>
                <a:srgbClr val="000000"/>
              </a:solidFill>
              <a:latin typeface="Arial"/>
              <a:ea typeface="Arial"/>
              <a:cs typeface="Arial"/>
              <a:sym typeface="Arial"/>
            </a:endParaRPr>
          </a:p>
        </p:txBody>
      </p:sp>
      <p:cxnSp>
        <p:nvCxnSpPr>
          <p:cNvPr id="281" name="Google Shape;281;p17"/>
          <p:cNvCxnSpPr/>
          <p:nvPr/>
        </p:nvCxnSpPr>
        <p:spPr>
          <a:xfrm rot="10800000" flipH="1">
            <a:off x="323379" y="3105097"/>
            <a:ext cx="8348653" cy="31033"/>
          </a:xfrm>
          <a:prstGeom prst="straightConnector1">
            <a:avLst/>
          </a:prstGeom>
          <a:noFill/>
          <a:ln w="104775" cap="flat" cmpd="sng">
            <a:solidFill>
              <a:schemeClr val="accent2"/>
            </a:solidFill>
            <a:prstDash val="solid"/>
            <a:miter lim="800000"/>
            <a:headEnd type="none" w="sm" len="sm"/>
            <a:tailEnd type="triangle" w="med" len="med"/>
          </a:ln>
        </p:spPr>
      </p:cxnSp>
      <p:pic>
        <p:nvPicPr>
          <p:cNvPr id="282" name="Google Shape;282;p17"/>
          <p:cNvPicPr preferRelativeResize="0"/>
          <p:nvPr/>
        </p:nvPicPr>
        <p:blipFill rotWithShape="1">
          <a:blip r:embed="rId3">
            <a:alphaModFix/>
          </a:blip>
          <a:srcRect/>
          <a:stretch/>
        </p:blipFill>
        <p:spPr>
          <a:xfrm>
            <a:off x="182881" y="1575335"/>
            <a:ext cx="8629650" cy="1085850"/>
          </a:xfrm>
          <a:prstGeom prst="rect">
            <a:avLst/>
          </a:prstGeom>
          <a:noFill/>
          <a:ln>
            <a:noFill/>
          </a:ln>
        </p:spPr>
      </p:pic>
      <p:pic>
        <p:nvPicPr>
          <p:cNvPr id="283" name="Google Shape;283;p17"/>
          <p:cNvPicPr preferRelativeResize="0"/>
          <p:nvPr/>
        </p:nvPicPr>
        <p:blipFill rotWithShape="1">
          <a:blip r:embed="rId4">
            <a:alphaModFix/>
          </a:blip>
          <a:srcRect/>
          <a:stretch/>
        </p:blipFill>
        <p:spPr>
          <a:xfrm>
            <a:off x="3547859" y="3553624"/>
            <a:ext cx="8591550" cy="1057275"/>
          </a:xfrm>
          <a:prstGeom prst="rect">
            <a:avLst/>
          </a:prstGeom>
          <a:noFill/>
          <a:ln>
            <a:noFill/>
          </a:ln>
        </p:spPr>
      </p:pic>
      <p:cxnSp>
        <p:nvCxnSpPr>
          <p:cNvPr id="284" name="Google Shape;284;p17"/>
          <p:cNvCxnSpPr/>
          <p:nvPr/>
        </p:nvCxnSpPr>
        <p:spPr>
          <a:xfrm rot="10800000" flipH="1">
            <a:off x="3627736" y="5190263"/>
            <a:ext cx="8348653" cy="31033"/>
          </a:xfrm>
          <a:prstGeom prst="straightConnector1">
            <a:avLst/>
          </a:prstGeom>
          <a:noFill/>
          <a:ln w="104775" cap="flat" cmpd="sng">
            <a:solidFill>
              <a:schemeClr val="accent2"/>
            </a:solidFill>
            <a:prstDash val="solid"/>
            <a:miter lim="800000"/>
            <a:headEnd type="none" w="sm" len="sm"/>
            <a:tailEnd type="triangle" w="med" len="med"/>
          </a:ln>
        </p:spPr>
      </p:cxnSp>
    </p:spTree>
    <p:extLst>
      <p:ext uri="{BB962C8B-B14F-4D97-AF65-F5344CB8AC3E}">
        <p14:creationId xmlns:p14="http://schemas.microsoft.com/office/powerpoint/2010/main" val="147191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8"/>
          <p:cNvSpPr txBox="1">
            <a:spLocks noGrp="1"/>
          </p:cNvSpPr>
          <p:nvPr>
            <p:ph type="body" idx="1"/>
          </p:nvPr>
        </p:nvSpPr>
        <p:spPr>
          <a:xfrm>
            <a:off x="452829" y="283284"/>
            <a:ext cx="9410700" cy="873372"/>
          </a:xfrm>
          <a:prstGeom prst="rect">
            <a:avLst/>
          </a:prstGeom>
          <a:noFill/>
          <a:ln>
            <a:noFill/>
          </a:ln>
        </p:spPr>
        <p:txBody>
          <a:bodyPr spcFirstLastPara="1" wrap="square" lIns="91425" tIns="45700" rIns="91425" bIns="45700" anchor="t" anchorCtr="0">
            <a:normAutofit/>
          </a:bodyPr>
          <a:lstStyle/>
          <a:p>
            <a:pPr marL="457200" lvl="0" indent="-228600" algn="l" rtl="0">
              <a:lnSpc>
                <a:spcPct val="110000"/>
              </a:lnSpc>
              <a:spcBef>
                <a:spcPts val="1000"/>
              </a:spcBef>
              <a:spcAft>
                <a:spcPts val="0"/>
              </a:spcAft>
              <a:buSzPts val="1500"/>
              <a:buNone/>
            </a:pPr>
            <a:r>
              <a:rPr lang="en-GB" sz="3600" b="1" dirty="0">
                <a:solidFill>
                  <a:srgbClr val="F15D22"/>
                </a:solidFill>
              </a:rPr>
              <a:t>Scope of guidance report</a:t>
            </a:r>
            <a:endParaRPr sz="2000" dirty="0"/>
          </a:p>
        </p:txBody>
      </p:sp>
      <p:sp>
        <p:nvSpPr>
          <p:cNvPr id="291" name="Google Shape;291;p58"/>
          <p:cNvSpPr/>
          <p:nvPr/>
        </p:nvSpPr>
        <p:spPr>
          <a:xfrm>
            <a:off x="615753" y="926939"/>
            <a:ext cx="10960493"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3600" b="0" i="0" u="none" strike="noStrike" cap="none" dirty="0">
                <a:solidFill>
                  <a:srgbClr val="000000"/>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Courier New"/>
              <a:buChar char="o"/>
            </a:pPr>
            <a:r>
              <a:rPr lang="en-GB" sz="3600" b="0" i="0" u="none" strike="noStrike" cap="none" dirty="0" smtClean="0">
                <a:solidFill>
                  <a:srgbClr val="000000"/>
                </a:solidFill>
                <a:latin typeface="Arial"/>
                <a:ea typeface="Arial"/>
                <a:cs typeface="Arial"/>
                <a:sym typeface="Arial"/>
              </a:rPr>
              <a:t>A focus on ‘SEN’; less so on ‘D’</a:t>
            </a:r>
            <a:endParaRPr sz="2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Courier New"/>
              <a:buNone/>
            </a:pPr>
            <a:endParaRPr sz="3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Courier New"/>
              <a:buChar char="o"/>
            </a:pPr>
            <a:r>
              <a:rPr lang="en-GB" sz="3600" dirty="0" smtClean="0">
                <a:solidFill>
                  <a:srgbClr val="000000"/>
                </a:solidFill>
                <a:latin typeface="Arial"/>
                <a:ea typeface="Arial"/>
                <a:cs typeface="Arial"/>
                <a:sym typeface="Arial"/>
              </a:rPr>
              <a:t>R</a:t>
            </a:r>
            <a:r>
              <a:rPr lang="en-GB" sz="3600" b="0" i="0" u="none" strike="noStrike" cap="none" dirty="0" smtClean="0">
                <a:solidFill>
                  <a:srgbClr val="000000"/>
                </a:solidFill>
                <a:latin typeface="Arial"/>
                <a:ea typeface="Arial"/>
                <a:cs typeface="Arial"/>
                <a:sym typeface="Arial"/>
              </a:rPr>
              <a:t>elated </a:t>
            </a:r>
            <a:r>
              <a:rPr lang="en-GB" sz="3600" b="0" i="0" u="none" strike="noStrike" cap="none" dirty="0">
                <a:solidFill>
                  <a:srgbClr val="000000"/>
                </a:solidFill>
                <a:latin typeface="Arial"/>
                <a:ea typeface="Arial"/>
                <a:cs typeface="Arial"/>
                <a:sym typeface="Arial"/>
              </a:rPr>
              <a:t>to pupils aged 5–16</a:t>
            </a:r>
            <a:endParaRPr sz="2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Courier New"/>
              <a:buNone/>
            </a:pPr>
            <a:endParaRPr sz="3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Courier New"/>
              <a:buChar char="o"/>
            </a:pPr>
            <a:r>
              <a:rPr lang="en-GB" sz="3600" dirty="0">
                <a:solidFill>
                  <a:srgbClr val="000000"/>
                </a:solidFill>
                <a:latin typeface="Arial"/>
                <a:ea typeface="Arial"/>
                <a:cs typeface="Arial"/>
                <a:sym typeface="Arial"/>
              </a:rPr>
              <a:t>F</a:t>
            </a:r>
            <a:r>
              <a:rPr lang="en-GB" sz="3600" b="0" i="0" u="none" strike="noStrike" cap="none" dirty="0" smtClean="0">
                <a:solidFill>
                  <a:srgbClr val="000000"/>
                </a:solidFill>
                <a:latin typeface="Arial"/>
                <a:ea typeface="Arial"/>
                <a:cs typeface="Arial"/>
                <a:sym typeface="Arial"/>
              </a:rPr>
              <a:t>ocus on teaching </a:t>
            </a:r>
            <a:r>
              <a:rPr lang="en-GB" sz="3600" b="0" i="0" u="none" strike="noStrike" cap="none" dirty="0">
                <a:solidFill>
                  <a:srgbClr val="000000"/>
                </a:solidFill>
                <a:latin typeface="Arial"/>
                <a:ea typeface="Arial"/>
                <a:cs typeface="Arial"/>
                <a:sym typeface="Arial"/>
              </a:rPr>
              <a:t>and learning </a:t>
            </a:r>
            <a:endParaRPr lang="en-GB" sz="3600" b="0" i="0" u="none" strike="noStrike" cap="none" dirty="0" smtClean="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Courier New"/>
              <a:buChar char="o"/>
            </a:pPr>
            <a:endParaRPr lang="en-GB" sz="3600"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Courier New"/>
              <a:buChar char="o"/>
            </a:pPr>
            <a:r>
              <a:rPr lang="en-GB" sz="3600" b="0" i="0" u="none" strike="noStrike" cap="none" dirty="0" smtClean="0">
                <a:solidFill>
                  <a:srgbClr val="000000"/>
                </a:solidFill>
                <a:latin typeface="Arial"/>
                <a:ea typeface="Arial"/>
                <a:cs typeface="Arial"/>
                <a:sym typeface="Arial"/>
              </a:rPr>
              <a:t>Not </a:t>
            </a:r>
            <a:r>
              <a:rPr lang="en-GB" sz="3600" b="0" i="0" u="none" strike="noStrike" cap="none" dirty="0">
                <a:solidFill>
                  <a:srgbClr val="000000"/>
                </a:solidFill>
                <a:latin typeface="Arial"/>
                <a:ea typeface="Arial"/>
                <a:cs typeface="Arial"/>
                <a:sym typeface="Arial"/>
              </a:rPr>
              <a:t>every issue relevant to pupils with SEND is covered in detail. </a:t>
            </a:r>
            <a:endParaRPr sz="2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334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31"/>
          <p:cNvSpPr txBox="1"/>
          <p:nvPr/>
        </p:nvSpPr>
        <p:spPr>
          <a:xfrm>
            <a:off x="708967" y="344334"/>
            <a:ext cx="4000000" cy="471948"/>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67" b="0" i="0" u="none" strike="noStrike" kern="1200" cap="none" spc="0" normalizeH="0" baseline="0" noProof="0">
              <a:ln>
                <a:noFill/>
              </a:ln>
              <a:solidFill>
                <a:srgbClr val="000000"/>
              </a:solidFill>
              <a:effectLst/>
              <a:uLnTx/>
              <a:uFillTx/>
              <a:latin typeface="Arial"/>
              <a:ea typeface="+mn-ea"/>
              <a:cs typeface="+mn-cs"/>
            </a:endParaRPr>
          </a:p>
        </p:txBody>
      </p:sp>
      <p:pic>
        <p:nvPicPr>
          <p:cNvPr id="1452" name="Google Shape;1452;p131"/>
          <p:cNvPicPr preferRelativeResize="0"/>
          <p:nvPr/>
        </p:nvPicPr>
        <p:blipFill>
          <a:blip r:embed="rId3">
            <a:alphaModFix/>
          </a:blip>
          <a:stretch>
            <a:fillRect/>
          </a:stretch>
        </p:blipFill>
        <p:spPr>
          <a:xfrm>
            <a:off x="6843129" y="1170860"/>
            <a:ext cx="5114200" cy="2954867"/>
          </a:xfrm>
          <a:prstGeom prst="rect">
            <a:avLst/>
          </a:prstGeom>
          <a:noFill/>
          <a:ln>
            <a:noFill/>
          </a:ln>
        </p:spPr>
      </p:pic>
      <p:pic>
        <p:nvPicPr>
          <p:cNvPr id="1453" name="Google Shape;1453;p131"/>
          <p:cNvPicPr preferRelativeResize="0"/>
          <p:nvPr/>
        </p:nvPicPr>
        <p:blipFill>
          <a:blip r:embed="rId4">
            <a:alphaModFix/>
          </a:blip>
          <a:stretch>
            <a:fillRect/>
          </a:stretch>
        </p:blipFill>
        <p:spPr>
          <a:xfrm>
            <a:off x="781801" y="1559161"/>
            <a:ext cx="3362367" cy="1469367"/>
          </a:xfrm>
          <a:prstGeom prst="rect">
            <a:avLst/>
          </a:prstGeom>
          <a:noFill/>
          <a:ln>
            <a:noFill/>
          </a:ln>
        </p:spPr>
      </p:pic>
      <p:pic>
        <p:nvPicPr>
          <p:cNvPr id="1454" name="Google Shape;1454;p131"/>
          <p:cNvPicPr preferRelativeResize="0"/>
          <p:nvPr/>
        </p:nvPicPr>
        <p:blipFill>
          <a:blip r:embed="rId5">
            <a:alphaModFix/>
          </a:blip>
          <a:stretch>
            <a:fillRect/>
          </a:stretch>
        </p:blipFill>
        <p:spPr>
          <a:xfrm>
            <a:off x="831898" y="3131832"/>
            <a:ext cx="5514085" cy="3571475"/>
          </a:xfrm>
          <a:prstGeom prst="rect">
            <a:avLst/>
          </a:prstGeom>
          <a:noFill/>
          <a:ln>
            <a:noFill/>
          </a:ln>
        </p:spPr>
      </p:pic>
      <p:sp>
        <p:nvSpPr>
          <p:cNvPr id="2" name="Rectangle 1"/>
          <p:cNvSpPr/>
          <p:nvPr/>
        </p:nvSpPr>
        <p:spPr>
          <a:xfrm>
            <a:off x="6843129" y="5680443"/>
            <a:ext cx="487489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hlinkClick r:id="rId6"/>
              </a:rPr>
              <a:t>EEF_SEND_Evidence_Review.pdf (educationendowmentfoundation.org.uk)</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p:cNvSpPr txBox="1"/>
          <p:nvPr/>
        </p:nvSpPr>
        <p:spPr>
          <a:xfrm>
            <a:off x="708967" y="344334"/>
            <a:ext cx="8063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Arial"/>
                <a:ea typeface="+mn-ea"/>
                <a:cs typeface="+mn-cs"/>
              </a:rPr>
              <a:t>There </a:t>
            </a:r>
            <a:r>
              <a:rPr kumimoji="0" lang="en-GB" sz="3200" b="1" i="0" u="none" strike="noStrike" kern="1200" cap="none" spc="0" normalizeH="0" baseline="0" noProof="0" dirty="0" smtClean="0">
                <a:ln>
                  <a:noFill/>
                </a:ln>
                <a:solidFill>
                  <a:srgbClr val="000000"/>
                </a:solidFill>
                <a:effectLst/>
                <a:uLnTx/>
                <a:uFillTx/>
                <a:latin typeface="Arial"/>
                <a:ea typeface="+mn-ea"/>
                <a:cs typeface="+mn-cs"/>
              </a:rPr>
              <a:t>is</a:t>
            </a:r>
            <a:r>
              <a:rPr kumimoji="0" lang="en-GB" sz="3200" b="0" i="0" u="none" strike="noStrike" kern="1200" cap="none" spc="0" normalizeH="0" baseline="0" noProof="0" dirty="0" smtClean="0">
                <a:ln>
                  <a:noFill/>
                </a:ln>
                <a:solidFill>
                  <a:srgbClr val="000000"/>
                </a:solidFill>
                <a:effectLst/>
                <a:uLnTx/>
                <a:uFillTx/>
                <a:latin typeface="Arial"/>
                <a:ea typeface="+mn-ea"/>
                <a:cs typeface="+mn-cs"/>
              </a:rPr>
              <a:t> an evidence base…</a:t>
            </a:r>
            <a:endParaRPr kumimoji="0" lang="en-GB" sz="3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9555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2829</Words>
  <Application>Microsoft Office PowerPoint</Application>
  <PresentationFormat>Widescreen</PresentationFormat>
  <Paragraphs>297</Paragraphs>
  <Slides>37</Slides>
  <Notes>23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Gotham Bold</vt:lpstr>
      <vt:lpstr>Arial</vt:lpstr>
      <vt:lpstr>Montserrat</vt:lpstr>
      <vt:lpstr>Open Sans</vt:lpstr>
      <vt:lpstr>Times New Roman</vt:lpstr>
      <vt:lpstr>Helvetica Neue</vt:lpstr>
      <vt:lpstr>Courier New</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high-quality teaching for students with SEND?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Hart</dc:creator>
  <cp:lastModifiedBy>G.Aubin</cp:lastModifiedBy>
  <cp:revision>40</cp:revision>
  <dcterms:created xsi:type="dcterms:W3CDTF">2016-08-02T15:34:21Z</dcterms:created>
  <dcterms:modified xsi:type="dcterms:W3CDTF">2022-06-23T16:39:34Z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2016-07-27T00:00:00Z</vt:filetime>
  </property>
  <property fmtid="{D5CDD505-2E9C-101B-9397-08002B2CF9AE}" pid="3" name="Creator">
    <vt:lpwstr>Adobe InDesign CC 2015 (Windows)</vt:lpwstr>
  </property>
  <property fmtid="{D5CDD505-2E9C-101B-9397-08002B2CF9AE}" pid="4" name="LastSaved">
    <vt:filetime>2016-07-27T00:00:00Z</vt:filetime>
  </property>
  <property fmtid="{D5CDD505-2E9C-101B-9397-08002B2CF9AE}" pid="5" name="ContentTypeId">
    <vt:lpwstr>0x010100A76AA286C9D8AC4AB1CFCB515652AB55</vt:lpwstr>
  </property>
  <property fmtid="{D5CDD505-2E9C-101B-9397-08002B2CF9AE}" pid="6" name="Order">
    <vt:r8>2263600</vt:r8>
  </property>
</Properties>
</file>